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theme/theme1.xml" ContentType="application/vnd.openxmlformats-officedocument.theme+xml"/>
  <Override PartName="/word/glossary/settings.xml" ContentType="application/vnd.openxmlformats-officedocument.wordprocessingml.settings+xml"/>
  <Override PartName="/word/settings.xml" ContentType="application/vnd.openxmlformats-officedocument.wordprocessingml.settings+xml"/>
  <Override PartName="/word/glossary/document.xml" ContentType="application/vnd.openxmlformats-officedocument.wordprocessingml.document.glossary+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webSettings.xml" ContentType="application/vnd.openxmlformats-officedocument.wordprocessingml.webSettings+xml"/>
  <Override PartName="/word/fontTable.xml" ContentType="application/vnd.openxmlformats-officedocument.wordprocessingml.fontTable+xml"/>
  <Override PartName="/customXml/itemProps2.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6B8B5A1" w14:textId="10844143" w:rsidR="00616E91" w:rsidRPr="008D4BC0" w:rsidRDefault="001A6DAE">
      <w:pPr>
        <w:rPr>
          <w:rFonts w:ascii="Arial" w:hAnsi="Arial" w:cs="Arial"/>
          <w:b/>
          <w:bCs/>
          <w:sz w:val="18"/>
          <w:szCs w:val="18"/>
          <w:lang w:val="fr-FR"/>
        </w:rPr>
      </w:pPr>
      <w:sdt>
        <w:sdtPr>
          <w:rPr>
            <w:rStyle w:val="Sous-titreCar"/>
            <w:rFonts w:ascii="Arial" w:hAnsi="Arial" w:cs="Arial"/>
            <w:b/>
            <w:bCs/>
            <w:sz w:val="18"/>
            <w:szCs w:val="18"/>
            <w:lang w:val="en-GB"/>
          </w:rPr>
          <w:alias w:val="DienstOpBrief:Term1036"/>
          <w:tag w:val="DienstOpBrief:Term1036"/>
          <w:id w:val="121814247"/>
          <w:lock w:val="sdtContentLocked"/>
          <w:text/>
        </w:sdtPr>
        <w:sdtEndPr>
          <w:rPr>
            <w:rStyle w:val="Sous-titreCar"/>
          </w:rPr>
        </w:sdtEndPr>
        <w:sdtContent>
          <w:r w:rsidR="00DB2652">
            <w:rPr>
              <w:rStyle w:val="Sous-titreCar"/>
              <w:rFonts w:ascii="Arial" w:hAnsi="Arial" w:cs="Arial"/>
              <w:b/>
              <w:bCs/>
              <w:sz w:val="18"/>
              <w:szCs w:val="18"/>
              <w:lang w:val="en-GB"/>
            </w:rPr>
            <w:t>Contrôle Administratif</w:t>
          </w:r>
        </w:sdtContent>
      </w:sdt>
    </w:p>
    <w:p w14:paraId="0A13BD81" w14:textId="5F50C9F8" w:rsidR="00616E91" w:rsidRPr="008D4BC0" w:rsidRDefault="005643C5" w:rsidP="00C70678">
      <w:pPr>
        <w:tabs>
          <w:tab w:val="left" w:pos="3558"/>
          <w:tab w:val="center" w:pos="4680"/>
          <w:tab w:val="left" w:pos="7098"/>
          <w:tab w:val="right" w:pos="9360"/>
        </w:tabs>
        <w:rPr>
          <w:rFonts w:ascii="Arial" w:hAnsi="Arial" w:cs="Arial"/>
          <w:sz w:val="18"/>
          <w:szCs w:val="18"/>
          <w:lang w:val="fr-FR"/>
        </w:rPr>
      </w:pPr>
      <w:r w:rsidRPr="008D4BC0">
        <w:rPr>
          <w:rFonts w:ascii="Arial" w:hAnsi="Arial" w:cs="Arial"/>
          <w:sz w:val="18"/>
          <w:szCs w:val="18"/>
          <w:lang w:val="fr-FR"/>
        </w:rPr>
        <w:t xml:space="preserve">Circulaire </w:t>
      </w:r>
      <w:r w:rsidR="00FF55D4" w:rsidRPr="008D4BC0">
        <w:rPr>
          <w:rFonts w:ascii="Arial" w:hAnsi="Arial" w:cs="Arial"/>
          <w:sz w:val="18"/>
          <w:szCs w:val="18"/>
          <w:lang w:val="fr-FR"/>
        </w:rPr>
        <w:t>OA</w:t>
      </w:r>
      <w:r w:rsidR="00616E91" w:rsidRPr="008D4BC0">
        <w:rPr>
          <w:rFonts w:ascii="Arial" w:hAnsi="Arial" w:cs="Arial"/>
          <w:sz w:val="18"/>
          <w:szCs w:val="18"/>
          <w:lang w:val="fr-FR"/>
        </w:rPr>
        <w:t xml:space="preserve"> n</w:t>
      </w:r>
      <w:r w:rsidRPr="008D4BC0">
        <w:rPr>
          <w:rFonts w:ascii="Arial" w:hAnsi="Arial" w:cs="Arial"/>
          <w:sz w:val="18"/>
          <w:szCs w:val="18"/>
          <w:lang w:val="fr-FR"/>
        </w:rPr>
        <w:t>o</w:t>
      </w:r>
      <w:r w:rsidR="00616E91" w:rsidRPr="008D4BC0">
        <w:rPr>
          <w:rFonts w:ascii="Arial" w:hAnsi="Arial" w:cs="Arial"/>
          <w:sz w:val="18"/>
          <w:szCs w:val="18"/>
          <w:lang w:val="fr-FR"/>
        </w:rPr>
        <w:t xml:space="preserve">  </w:t>
      </w:r>
      <w:sdt>
        <w:sdtPr>
          <w:rPr>
            <w:rFonts w:ascii="Arial" w:hAnsi="Arial" w:cs="Arial"/>
            <w:sz w:val="18"/>
            <w:szCs w:val="18"/>
            <w:lang w:val="en-GB"/>
          </w:rPr>
          <w:alias w:val="Omzendbrief nr"/>
          <w:tag w:val="Omzendbrief_x0020_nr"/>
          <w:id w:val="-41523730"/>
          <w:lock w:val="sdtContentLocked"/>
          <w:placeholder>
            <w:docPart w:val="54D6841172D44135B9F594C34F2EE543"/>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4:Omzendbrief_x0020_nr[1]" w:storeItemID="{BA7489E9-BCCE-440D-B434-29E52A617D55}"/>
          <w:text/>
        </w:sdtPr>
        <w:sdtEndPr/>
        <w:sdtContent>
          <w:r>
            <w:t>2025</w:t>
          </w:r>
        </w:sdtContent>
      </w:sdt>
      <w:r w:rsidR="00411A4F" w:rsidRPr="008D4BC0">
        <w:rPr>
          <w:rFonts w:ascii="Arial" w:hAnsi="Arial" w:cs="Arial"/>
          <w:sz w:val="18"/>
          <w:szCs w:val="18"/>
          <w:lang w:val="fr-FR"/>
        </w:rPr>
        <w:t>/</w:t>
      </w:r>
      <w:sdt>
        <w:sdtPr>
          <w:rPr>
            <w:rFonts w:ascii="Arial" w:hAnsi="Arial" w:cs="Arial"/>
            <w:sz w:val="18"/>
            <w:szCs w:val="18"/>
            <w:lang w:val="fr-FR"/>
          </w:rPr>
          <w:alias w:val="Omzendbrief volgnr"/>
          <w:tag w:val="Omzendbrief_x0020_volgnr"/>
          <w:id w:val="-1586145327"/>
          <w:placeholder>
            <w:docPart w:val="331EE49BC3F44FB19538D620D47A4622"/>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4:Omzendbrief_x0020_volgnr[1]" w:storeItemID="{BA7489E9-BCCE-440D-B434-29E52A617D55}"/>
          <w:text/>
        </w:sdtPr>
        <w:sdtEndPr/>
        <w:sdtContent>
          <w:r w:rsidRPr="008D4BC0">
            <w:rPr>
              <w:rFonts w:ascii="Arial" w:hAnsi="Arial" w:cs="Arial"/>
              <w:sz w:val="18"/>
              <w:szCs w:val="18"/>
              <w:lang w:val="fr-FR"/>
            </w:rPr>
            <w:t>0</w:t>
          </w:r>
        </w:sdtContent>
      </w:sdt>
      <w:r w:rsidR="00113139" w:rsidRPr="008D4BC0">
        <w:rPr>
          <w:rFonts w:ascii="Arial" w:hAnsi="Arial" w:cs="Arial"/>
          <w:sz w:val="18"/>
          <w:szCs w:val="18"/>
          <w:lang w:val="fr-FR"/>
        </w:rPr>
        <w:t xml:space="preserve"> du </w:t>
      </w:r>
      <w:sdt>
        <w:sdtPr>
          <w:rPr>
            <w:rFonts w:ascii="Arial" w:hAnsi="Arial" w:cs="Arial"/>
            <w:sz w:val="18"/>
            <w:szCs w:val="18"/>
            <w:lang w:val="fr-FR"/>
          </w:rPr>
          <w:alias w:val="Omzendbrief datum"/>
          <w:tag w:val="FormatDate(Omzendbrief_x0020_datum, &quot;d/MM/yyyy&quot;)"/>
          <w:id w:val="-784278327"/>
          <w:placeholder>
            <w:docPart w:val="EF197BDA007641AFAE4D5B79BA4780D7"/>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4:Omzendbrief_x0020_datum[1]" w:storeItemID="{BA7489E9-BCCE-440D-B434-29E52A617D55}"/>
          <w:date w:fullDate="2025-01-13T00:00:00Z">
            <w:dateFormat w:val="d-M-yyyy"/>
            <w:lid w:val="nl-NL"/>
            <w:storeMappedDataAs w:val="dateTime"/>
            <w:calendar w:val="gregorian"/>
          </w:date>
        </w:sdtPr>
        <w:sdtEndPr/>
        <w:sdtContent>
          <w:r w:rsidR="008D4BC0" w:rsidRPr="008D4BC0">
            <w:rPr>
              <w:rFonts w:ascii="Arial" w:hAnsi="Arial" w:cs="Arial"/>
              <w:sz w:val="18"/>
              <w:szCs w:val="18"/>
              <w:lang w:val="fr-FR"/>
            </w:rPr>
            <w:t>13-1-2025</w:t>
          </w:r>
        </w:sdtContent>
      </w:sdt>
    </w:p>
    <w:p w14:paraId="59EB4B33" w14:textId="47C62154" w:rsidR="008508D5" w:rsidRPr="008D4BC0" w:rsidRDefault="00EC32D3" w:rsidP="0006548C">
      <w:pPr>
        <w:tabs>
          <w:tab w:val="left" w:pos="3558"/>
          <w:tab w:val="center" w:pos="4680"/>
          <w:tab w:val="left" w:pos="5505"/>
        </w:tabs>
        <w:rPr>
          <w:rFonts w:ascii="Arial" w:hAnsi="Arial" w:cs="Arial"/>
          <w:sz w:val="18"/>
          <w:szCs w:val="18"/>
          <w:lang w:val="fr-FR"/>
        </w:rPr>
      </w:pPr>
      <w:bookmarkStart w:id="0" w:name="_Hlk112406274"/>
      <w:r w:rsidRPr="008D4BC0">
        <w:rPr>
          <w:rFonts w:ascii="Arial" w:hAnsi="Arial" w:cs="Arial"/>
          <w:sz w:val="18"/>
          <w:szCs w:val="18"/>
          <w:lang w:val="fr-FR"/>
        </w:rPr>
        <w:t xml:space="preserve"> </w:t>
      </w:r>
      <w:r w:rsidR="0006548C" w:rsidRPr="008D4BC0">
        <w:rPr>
          <w:rFonts w:ascii="Arial" w:hAnsi="Arial" w:cs="Arial"/>
          <w:sz w:val="18"/>
          <w:szCs w:val="18"/>
          <w:lang w:val="fr-FR"/>
        </w:rPr>
        <w:tab/>
      </w:r>
    </w:p>
    <w:p w14:paraId="16F96770" w14:textId="3C0A51F0" w:rsidR="0006548C" w:rsidRPr="008D4BC0" w:rsidRDefault="001A6DAE" w:rsidP="0006548C">
      <w:pPr>
        <w:tabs>
          <w:tab w:val="left" w:pos="1380"/>
          <w:tab w:val="left" w:pos="1532"/>
          <w:tab w:val="left" w:pos="1647"/>
          <w:tab w:val="left" w:pos="1820"/>
        </w:tabs>
        <w:rPr>
          <w:rFonts w:ascii="Arial" w:hAnsi="Arial" w:cs="Arial"/>
          <w:sz w:val="18"/>
          <w:szCs w:val="18"/>
          <w:lang w:val="fr-FR"/>
        </w:rPr>
      </w:pPr>
      <w:sdt>
        <w:sdtPr>
          <w:rPr>
            <w:rFonts w:ascii="Arial" w:hAnsi="Arial" w:cs="Arial"/>
            <w:sz w:val="18"/>
            <w:szCs w:val="18"/>
          </w:rPr>
          <w:alias w:val="IfEmpty(replaces_x002d_ozb_x002d_nr; &quot;&quot;; &quot;Remplace circulaire &quot; &amp; replaces_x002d_ozb_x002d_nr)"/>
          <w:tag w:val="IfEmpty(replaces_x002d_ozb_x002d_nr; &quot;&quot;; &quot;Remplace circulaire &quot; &amp; replaces_x002d_ozb_x002d_nr)"/>
          <w:id w:val="1806898801"/>
        </w:sdtPr>
        <w:sdtEndPr/>
        <w:sdtContent>
          <w:r w:rsidR="00DB2652" w:rsidRPr="008D4BC0">
            <w:rPr>
              <w:rFonts w:ascii="Arial" w:hAnsi="Arial" w:cs="Arial"/>
              <w:sz w:val="18"/>
              <w:szCs w:val="18"/>
              <w:lang w:val="fr-FR"/>
            </w:rPr>
            <w:t xml:space="preserve"> </w:t>
          </w:r>
        </w:sdtContent>
      </w:sdt>
      <w:r w:rsidR="0006548C" w:rsidRPr="008D4BC0">
        <w:rPr>
          <w:rFonts w:ascii="Arial" w:hAnsi="Arial" w:cs="Arial"/>
          <w:sz w:val="18"/>
          <w:szCs w:val="18"/>
          <w:lang w:val="fr-FR"/>
        </w:rPr>
        <w:t xml:space="preserve"> </w:t>
      </w:r>
      <w:sdt>
        <w:sdtPr>
          <w:rPr>
            <w:rFonts w:ascii="Arial" w:hAnsi="Arial" w:cs="Arial"/>
            <w:sz w:val="18"/>
            <w:szCs w:val="18"/>
          </w:rPr>
          <w:alias w:val="IfEmpty(replaces_x002d_ozb_x002d_nr; &quot;&quot;; &quot;/&quot; &amp; replaces_x002d_ozb_x002d_sequence_x002d_nr)"/>
          <w:tag w:val="IfEmpty(replaces_x002d_ozb_x002d_nr; &quot;&quot;; &quot;/&quot; &amp; replaces_x002d_ozb_x002d_sequence_x002d_nr)"/>
          <w:id w:val="878892580"/>
          <w:lock w:val="sdtContentLocked"/>
        </w:sdtPr>
        <w:sdtEndPr/>
        <w:sdtContent>
          <w:r w:rsidR="00DB2652">
            <w:rPr>
              <w:rFonts w:ascii="Arial" w:hAnsi="Arial" w:cs="Arial"/>
              <w:sz w:val="18"/>
              <w:szCs w:val="18"/>
              <w:lang w:val="nl-BE"/>
            </w:rPr>
            <w:t xml:space="preserve"> </w:t>
          </w:r>
        </w:sdtContent>
      </w:sdt>
      <w:r w:rsidR="0006548C" w:rsidRPr="008D4BC0">
        <w:rPr>
          <w:rFonts w:ascii="Arial" w:hAnsi="Arial" w:cs="Arial"/>
          <w:sz w:val="18"/>
          <w:szCs w:val="18"/>
          <w:lang w:val="fr-FR"/>
        </w:rPr>
        <w:t xml:space="preserve"> </w:t>
      </w:r>
      <w:sdt>
        <w:sdtPr>
          <w:rPr>
            <w:rFonts w:ascii="Arial" w:hAnsi="Arial" w:cs="Arial"/>
            <w:sz w:val="18"/>
            <w:szCs w:val="18"/>
          </w:rPr>
          <w:alias w:val="IfEmpty(replaces_x002d_ozb_x002d_nr; &quot;&quot;; &quot;du &quot; &amp; FormatDate(replaces_x002d_ozb_x002d_date; &quot;d/MM/yyyy&quot;))"/>
          <w:tag w:val="IfEmpty(replaces_x002d_ozb_x002d_nr; &quot;&quot;; &quot;du &quot; &amp; FormatDate(replaces_x002d_ozb_x002d_date; &quot;d/MM/yyyy&quot;))"/>
          <w:id w:val="-2072803328"/>
        </w:sdtPr>
        <w:sdtEndPr/>
        <w:sdtContent>
          <w:r w:rsidR="00DB2652" w:rsidRPr="008D4BC0">
            <w:rPr>
              <w:rFonts w:ascii="Arial" w:hAnsi="Arial" w:cs="Arial"/>
              <w:sz w:val="18"/>
              <w:szCs w:val="18"/>
              <w:lang w:val="fr-FR"/>
            </w:rPr>
            <w:t xml:space="preserve"> </w:t>
          </w:r>
        </w:sdtContent>
      </w:sdt>
    </w:p>
    <w:bookmarkEnd w:id="0" w:displacedByCustomXml="next"/>
    <w:sdt>
      <w:sdtPr>
        <w:rPr>
          <w:rFonts w:ascii="Arial" w:hAnsi="Arial" w:cs="Arial"/>
          <w:sz w:val="18"/>
          <w:szCs w:val="18"/>
          <w:lang w:val="fr-FR"/>
        </w:rPr>
        <w:alias w:val="rubr-multiline"/>
        <w:tag w:val="rubr_x002d_multiline"/>
        <w:id w:val="447292552"/>
        <w:placeholder>
          <w:docPart w:val="15AFA486C0BA4FC1A8398302C2960CD1"/>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5:rubr_x002d_multiline[1]" w:storeItemID="{BA7489E9-BCCE-440D-B434-29E52A617D55}"/>
        <w:text w:multiLine="1"/>
      </w:sdtPr>
      <w:sdtEndPr/>
      <w:sdtContent>
        <w:p w14:paraId="64276B52" w14:textId="77777777" w:rsidR="00234AFC" w:rsidRPr="008D4BC0" w:rsidRDefault="001A6DAE">
          <w:pPr>
            <w:tabs>
              <w:tab w:val="left" w:pos="3558"/>
              <w:tab w:val="center" w:pos="4680"/>
              <w:tab w:val="left" w:pos="7098"/>
              <w:tab w:val="right" w:pos="9360"/>
            </w:tabs>
            <w:rPr>
              <w:rFonts w:ascii="Arial" w:hAnsi="Arial" w:cs="Arial"/>
              <w:sz w:val="18"/>
              <w:szCs w:val="18"/>
              <w:lang w:val="fr-FR"/>
            </w:rPr>
          </w:pPr>
          <w:r w:rsidRPr="008D4BC0">
            <w:rPr>
              <w:lang w:val="fr-FR"/>
            </w:rPr>
            <w:br/>
            <w:t>2299 /..</w:t>
          </w:r>
        </w:p>
      </w:sdtContent>
    </w:sdt>
    <w:p w14:paraId="06A3E422" w14:textId="77777777" w:rsidR="004C387B" w:rsidRPr="008D4BC0" w:rsidRDefault="004C387B" w:rsidP="00C70678">
      <w:pPr>
        <w:tabs>
          <w:tab w:val="left" w:pos="3558"/>
          <w:tab w:val="center" w:pos="4680"/>
          <w:tab w:val="left" w:pos="7098"/>
          <w:tab w:val="right" w:pos="9360"/>
        </w:tabs>
        <w:rPr>
          <w:rFonts w:ascii="Arial" w:hAnsi="Arial" w:cs="Arial"/>
          <w:sz w:val="18"/>
          <w:szCs w:val="18"/>
          <w:lang w:val="fr-FR"/>
        </w:rPr>
      </w:pPr>
    </w:p>
    <w:sdt>
      <w:sdtPr>
        <w:rPr>
          <w:rFonts w:ascii="Arial" w:eastAsiaTheme="minorHAnsi" w:hAnsi="Arial" w:cs="Arial"/>
          <w:sz w:val="18"/>
          <w:szCs w:val="18"/>
          <w:lang w:val="en-GB" w:eastAsia="en-US"/>
        </w:rPr>
        <w:alias w:val="Betreft_x002d_FR"/>
        <w:tag w:val="Betreft_x002d_FR"/>
        <w:id w:val="1128201983"/>
        <w:lock w:val="sdtContentLocked"/>
        <w:placeholder>
          <w:docPart w:val="DefaultPlaceholder_-1854013440"/>
        </w:placeholder>
      </w:sdtPr>
      <w:sdtEndPr/>
      <w:sdtContent>
        <w:p w14:paraId="251566FE" w14:textId="77777777" w:rsidR="001A6DAE" w:rsidRDefault="001A6DAE">
          <w:pPr>
            <w:pStyle w:val="NormalWeb"/>
            <w:divId w:val="1157694939"/>
            <w:rPr>
              <w:rFonts w:ascii="Arial" w:hAnsi="Arial" w:cs="Arial"/>
              <w:sz w:val="18"/>
              <w:szCs w:val="18"/>
            </w:rPr>
          </w:pPr>
          <w:r>
            <w:rPr>
              <w:rFonts w:ascii="Arial" w:hAnsi="Arial" w:cs="Arial"/>
              <w:sz w:val="18"/>
              <w:szCs w:val="18"/>
            </w:rPr>
            <w:t>​</w:t>
          </w:r>
          <w:r>
            <w:rPr>
              <w:rStyle w:val="lev"/>
              <w:rFonts w:ascii="Arial" w:hAnsi="Arial" w:cs="Arial"/>
              <w:sz w:val="18"/>
              <w:szCs w:val="18"/>
            </w:rPr>
            <w:t>Modalités de preuve pour l'inscription en qualité de personne inscrite au Registre national des personnes physiques en application de l'article 32, alinéa 1, 15° de la loi relative à l'assurance obligatoire soins de santé et indemnités, coordonnée le 14 juillet 1994.</w:t>
          </w:r>
          <w:r>
            <w:rPr>
              <w:rFonts w:ascii="Arial" w:hAnsi="Arial" w:cs="Arial"/>
              <w:sz w:val="18"/>
              <w:szCs w:val="18"/>
            </w:rPr>
            <w:t>​</w:t>
          </w:r>
        </w:p>
        <w:p w14:paraId="1B1D6D19" w14:textId="24710256" w:rsidR="00CE254A" w:rsidRPr="001A6DAE" w:rsidRDefault="001A6DAE" w:rsidP="001A6DAE">
          <w:pPr>
            <w:spacing w:after="0" w:line="14" w:lineRule="exact"/>
            <w:rPr>
              <w:sz w:val="2"/>
              <w:szCs w:val="2"/>
            </w:rPr>
          </w:pPr>
        </w:p>
      </w:sdtContent>
    </w:sdt>
    <w:p w14:paraId="0B60E14D" w14:textId="77777777" w:rsidR="008D4BC0" w:rsidRPr="008D4BC0" w:rsidRDefault="008D4BC0" w:rsidP="008D4BC0">
      <w:pPr>
        <w:keepNext/>
        <w:keepLines/>
        <w:numPr>
          <w:ilvl w:val="0"/>
          <w:numId w:val="1"/>
        </w:numPr>
        <w:spacing w:before="240" w:after="0" w:line="254" w:lineRule="auto"/>
        <w:ind w:left="426" w:hanging="437"/>
        <w:outlineLvl w:val="0"/>
        <w:rPr>
          <w:rFonts w:ascii="Calibri Light" w:eastAsia="Times New Roman" w:hAnsi="Calibri Light" w:cs="Times New Roman"/>
          <w:color w:val="2E74B5"/>
          <w:sz w:val="28"/>
          <w:szCs w:val="32"/>
          <w:lang w:val="nl-BE"/>
        </w:rPr>
      </w:pPr>
      <w:r w:rsidRPr="008D4BC0">
        <w:rPr>
          <w:rFonts w:ascii="Calibri Light" w:eastAsia="Times New Roman" w:hAnsi="Calibri Light" w:cs="Times New Roman"/>
          <w:color w:val="2E74B5"/>
          <w:sz w:val="28"/>
          <w:szCs w:val="32"/>
          <w:lang w:val="nl-BE"/>
        </w:rPr>
        <w:t>Introduction</w:t>
      </w:r>
    </w:p>
    <w:p w14:paraId="1EB004F1"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61BA4D58" w14:textId="77777777" w:rsidR="008D4BC0" w:rsidRPr="008D4BC0" w:rsidRDefault="008D4BC0" w:rsidP="008D4BC0">
      <w:pPr>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En application de l’article 32, alinéa 1, 15° de la loi relative à l’assurance obligatoire soins de santé et indemnités, coordonnée le 14 juillet 1994, les personnes inscrites au Registre national des personnes physiques peuvent être considérées comme bénéficiaires du droit aux prestations de santé.</w:t>
      </w:r>
    </w:p>
    <w:p w14:paraId="433600DC"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09CBD43D" w14:textId="77777777" w:rsidR="008D4BC0" w:rsidRPr="008D4BC0" w:rsidRDefault="008D4BC0" w:rsidP="008D4BC0">
      <w:pPr>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En vertu des dispositions de l’article 128 quinquies, § 1er </w:t>
      </w:r>
      <w:bookmarkStart w:id="1" w:name="_Hlk182295465"/>
      <w:r w:rsidRPr="008D4BC0">
        <w:rPr>
          <w:rFonts w:ascii="Arial" w:eastAsia="Times New Roman" w:hAnsi="Arial" w:cs="Arial"/>
          <w:sz w:val="20"/>
          <w:szCs w:val="20"/>
          <w:lang w:val="fr-BE"/>
        </w:rPr>
        <w:t>de l’arrêté royal du 3 juillet 1996 portant exécution de la loi relative à l’assurance obligatoire soins de santé et indemnités, coordonnée le 14 juillet 1994</w:t>
      </w:r>
      <w:bookmarkEnd w:id="1"/>
      <w:r w:rsidRPr="008D4BC0">
        <w:rPr>
          <w:rFonts w:ascii="Arial" w:eastAsia="Times New Roman" w:hAnsi="Arial" w:cs="Arial"/>
          <w:sz w:val="20"/>
          <w:szCs w:val="20"/>
          <w:lang w:val="fr-BE"/>
        </w:rPr>
        <w:t>, les personnes énumérées ci-après ne sont pas exclue du champ d’application de l’article 32 précité et peuvent, elles aussi, être inscrites en qualité de personnes inscrites au Registre national des personnes physiques :</w:t>
      </w:r>
    </w:p>
    <w:p w14:paraId="6B99D33E" w14:textId="77777777" w:rsidR="008D4BC0" w:rsidRPr="008D4BC0" w:rsidRDefault="008D4BC0" w:rsidP="008D4BC0">
      <w:pPr>
        <w:numPr>
          <w:ilvl w:val="0"/>
          <w:numId w:val="2"/>
        </w:numPr>
        <w:tabs>
          <w:tab w:val="center" w:pos="4153"/>
          <w:tab w:val="right" w:pos="8306"/>
          <w:tab w:val="right" w:pos="9360"/>
        </w:tabs>
        <w:spacing w:before="120" w:after="0" w:line="254"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les étrangers qui sont admis de plein droit ou autorisés de plein droit à séjourner plus de trois mois dans le Royaume (inscrits dans le Registre des étrangers) </w:t>
      </w:r>
    </w:p>
    <w:p w14:paraId="0749DC60" w14:textId="77777777" w:rsidR="008D4BC0" w:rsidRPr="008D4BC0" w:rsidRDefault="008D4BC0" w:rsidP="008D4BC0">
      <w:pPr>
        <w:numPr>
          <w:ilvl w:val="0"/>
          <w:numId w:val="2"/>
        </w:numPr>
        <w:tabs>
          <w:tab w:val="center" w:pos="4153"/>
          <w:tab w:val="right" w:pos="8306"/>
          <w:tab w:val="right" w:pos="9360"/>
        </w:tabs>
        <w:spacing w:before="120" w:after="0" w:line="254"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les étrangers qui sont autorisés au séjour pour une durée illimitée (inscrits dans le Registre des étrangers) ou établis dans le Royaume (inscrits dans le Registre de la population)</w:t>
      </w:r>
    </w:p>
    <w:p w14:paraId="37980340" w14:textId="77777777" w:rsidR="008D4BC0" w:rsidRPr="008D4BC0" w:rsidRDefault="008D4BC0" w:rsidP="008D4BC0">
      <w:pPr>
        <w:numPr>
          <w:ilvl w:val="0"/>
          <w:numId w:val="2"/>
        </w:numPr>
        <w:tabs>
          <w:tab w:val="center" w:pos="4153"/>
          <w:tab w:val="right" w:pos="8306"/>
          <w:tab w:val="right" w:pos="9360"/>
        </w:tabs>
        <w:spacing w:before="120" w:after="0" w:line="254"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les </w:t>
      </w:r>
      <w:bookmarkStart w:id="2" w:name="_Hlk110326061"/>
      <w:r w:rsidRPr="008D4BC0">
        <w:rPr>
          <w:rFonts w:ascii="Arial" w:eastAsia="Times New Roman" w:hAnsi="Arial" w:cs="Arial"/>
          <w:sz w:val="20"/>
          <w:szCs w:val="20"/>
          <w:lang w:val="fr-BE"/>
        </w:rPr>
        <w:t xml:space="preserve">demandeurs de protection internationale </w:t>
      </w:r>
      <w:bookmarkEnd w:id="2"/>
      <w:r w:rsidRPr="008D4BC0">
        <w:rPr>
          <w:rFonts w:ascii="Arial" w:eastAsia="Times New Roman" w:hAnsi="Arial" w:cs="Arial"/>
          <w:sz w:val="20"/>
          <w:szCs w:val="20"/>
          <w:lang w:val="fr-BE"/>
        </w:rPr>
        <w:t>dont la demande a été déclarée recevable avant le 1</w:t>
      </w:r>
      <w:r w:rsidRPr="008D4BC0">
        <w:rPr>
          <w:rFonts w:ascii="Arial" w:eastAsia="Times New Roman" w:hAnsi="Arial" w:cs="Arial"/>
          <w:sz w:val="20"/>
          <w:szCs w:val="20"/>
          <w:vertAlign w:val="superscript"/>
          <w:lang w:val="fr-BE"/>
        </w:rPr>
        <w:t>er</w:t>
      </w:r>
      <w:r w:rsidRPr="008D4BC0">
        <w:rPr>
          <w:rFonts w:ascii="Arial" w:eastAsia="Times New Roman" w:hAnsi="Arial" w:cs="Arial"/>
          <w:sz w:val="20"/>
          <w:szCs w:val="20"/>
          <w:lang w:val="fr-BE"/>
        </w:rPr>
        <w:t xml:space="preserve"> juin 2007 par l’Office des étrangers ou par le Commissariat général aux réfugiés et aux apatrides (inscrits dans le Registre d’attente) et dont la demande de protection internationale est toujours en cours de traitement au sein du Commissariat général aux réfugiés et aux apatrides.</w:t>
      </w:r>
      <w:r w:rsidRPr="008D4BC0">
        <w:rPr>
          <w:rFonts w:ascii="Arial" w:eastAsia="Times New Roman" w:hAnsi="Arial" w:cs="Arial"/>
          <w:sz w:val="20"/>
          <w:szCs w:val="20"/>
          <w:vertAlign w:val="superscript"/>
          <w:lang w:val="fr-BE"/>
        </w:rPr>
        <w:footnoteReference w:id="2"/>
      </w:r>
      <w:r w:rsidRPr="008D4BC0">
        <w:rPr>
          <w:rFonts w:ascii="Arial" w:eastAsia="Times New Roman" w:hAnsi="Arial" w:cs="Arial"/>
          <w:sz w:val="20"/>
          <w:szCs w:val="20"/>
          <w:lang w:val="fr-BE"/>
        </w:rPr>
        <w:t xml:space="preserve"> </w:t>
      </w:r>
    </w:p>
    <w:p w14:paraId="5DC186D0" w14:textId="77777777" w:rsidR="008D4BC0" w:rsidRDefault="008D4BC0" w:rsidP="008D4BC0">
      <w:pPr>
        <w:tabs>
          <w:tab w:val="center" w:pos="4153"/>
          <w:tab w:val="right" w:pos="8306"/>
          <w:tab w:val="right" w:pos="9360"/>
        </w:tabs>
        <w:spacing w:before="120" w:after="0" w:line="254" w:lineRule="auto"/>
        <w:ind w:left="284"/>
        <w:jc w:val="both"/>
        <w:rPr>
          <w:rFonts w:ascii="Arial" w:eastAsia="Times New Roman" w:hAnsi="Arial" w:cs="Arial"/>
          <w:sz w:val="20"/>
          <w:szCs w:val="20"/>
          <w:lang w:val="fr-BE"/>
        </w:rPr>
      </w:pPr>
    </w:p>
    <w:p w14:paraId="523CA4B8" w14:textId="77777777" w:rsidR="008D4BC0" w:rsidRDefault="008D4BC0" w:rsidP="008D4BC0">
      <w:pPr>
        <w:tabs>
          <w:tab w:val="center" w:pos="4153"/>
          <w:tab w:val="right" w:pos="8306"/>
          <w:tab w:val="right" w:pos="9360"/>
        </w:tabs>
        <w:spacing w:before="120" w:after="0" w:line="254" w:lineRule="auto"/>
        <w:ind w:left="284"/>
        <w:jc w:val="both"/>
        <w:rPr>
          <w:rFonts w:ascii="Arial" w:eastAsia="Times New Roman" w:hAnsi="Arial" w:cs="Arial"/>
          <w:sz w:val="20"/>
          <w:szCs w:val="20"/>
          <w:lang w:val="fr-BE"/>
        </w:rPr>
      </w:pPr>
    </w:p>
    <w:p w14:paraId="492BB1AC" w14:textId="77777777" w:rsidR="001A6DAE" w:rsidRPr="008D4BC0" w:rsidRDefault="001A6DAE" w:rsidP="008D4BC0">
      <w:pPr>
        <w:tabs>
          <w:tab w:val="center" w:pos="4153"/>
          <w:tab w:val="right" w:pos="8306"/>
          <w:tab w:val="right" w:pos="9360"/>
        </w:tabs>
        <w:spacing w:before="120" w:after="0" w:line="254" w:lineRule="auto"/>
        <w:ind w:left="284"/>
        <w:jc w:val="both"/>
        <w:rPr>
          <w:rFonts w:ascii="Arial" w:eastAsia="Times New Roman" w:hAnsi="Arial" w:cs="Arial"/>
          <w:sz w:val="20"/>
          <w:szCs w:val="20"/>
          <w:lang w:val="fr-BE"/>
        </w:rPr>
      </w:pPr>
    </w:p>
    <w:p w14:paraId="645DCE39" w14:textId="77777777" w:rsidR="008D4BC0" w:rsidRPr="008D4BC0" w:rsidRDefault="008D4BC0" w:rsidP="008D4BC0">
      <w:pPr>
        <w:tabs>
          <w:tab w:val="center" w:pos="4153"/>
          <w:tab w:val="right" w:pos="8306"/>
          <w:tab w:val="right" w:pos="9360"/>
        </w:tabs>
        <w:spacing w:before="120" w:after="0" w:line="254" w:lineRule="auto"/>
        <w:ind w:left="284"/>
        <w:jc w:val="both"/>
        <w:rPr>
          <w:rFonts w:ascii="Arial" w:eastAsia="Times New Roman" w:hAnsi="Arial" w:cs="Arial"/>
          <w:b/>
          <w:sz w:val="20"/>
          <w:szCs w:val="20"/>
          <w:lang w:val="fr-BE"/>
        </w:rPr>
      </w:pPr>
      <w:r w:rsidRPr="008D4BC0">
        <w:rPr>
          <w:rFonts w:ascii="Arial" w:eastAsia="Times New Roman" w:hAnsi="Arial" w:cs="Arial"/>
          <w:sz w:val="20"/>
          <w:szCs w:val="20"/>
          <w:lang w:val="fr-BE"/>
        </w:rPr>
        <w:lastRenderedPageBreak/>
        <w:t>De même, les demandeurs de protection internationale dont la demande a été déclarée recevable avant le 1</w:t>
      </w:r>
      <w:r w:rsidRPr="008D4BC0">
        <w:rPr>
          <w:rFonts w:ascii="Arial" w:eastAsia="Times New Roman" w:hAnsi="Arial" w:cs="Arial"/>
          <w:sz w:val="20"/>
          <w:szCs w:val="20"/>
          <w:vertAlign w:val="superscript"/>
          <w:lang w:val="fr-BE"/>
        </w:rPr>
        <w:t>er</w:t>
      </w:r>
      <w:r w:rsidRPr="008D4BC0">
        <w:rPr>
          <w:rFonts w:ascii="Arial" w:eastAsia="Times New Roman" w:hAnsi="Arial" w:cs="Arial"/>
          <w:sz w:val="20"/>
          <w:szCs w:val="20"/>
          <w:lang w:val="fr-BE"/>
        </w:rPr>
        <w:t xml:space="preserve"> juin 2007, qui ont, avant ou après le 1</w:t>
      </w:r>
      <w:r w:rsidRPr="008D4BC0">
        <w:rPr>
          <w:rFonts w:ascii="Arial" w:eastAsia="Times New Roman" w:hAnsi="Arial" w:cs="Arial"/>
          <w:sz w:val="20"/>
          <w:szCs w:val="20"/>
          <w:vertAlign w:val="superscript"/>
          <w:lang w:val="fr-BE"/>
        </w:rPr>
        <w:t>er</w:t>
      </w:r>
      <w:r w:rsidRPr="008D4BC0">
        <w:rPr>
          <w:rFonts w:ascii="Arial" w:eastAsia="Times New Roman" w:hAnsi="Arial" w:cs="Arial"/>
          <w:sz w:val="20"/>
          <w:szCs w:val="20"/>
          <w:lang w:val="fr-BE"/>
        </w:rPr>
        <w:t xml:space="preserve"> juin 2007, reçu une décision négative du Commissariat général aux réfugiés et aux apatrides, et qui ont introduit un recours contre cette décision devant le Conseil du Contentieux des étrangers ainsi, que les candidats réfugiés pour lesquels la demande a été déclarée recevable avant le 1</w:t>
      </w:r>
      <w:r w:rsidRPr="008D4BC0">
        <w:rPr>
          <w:rFonts w:ascii="Arial" w:eastAsia="Times New Roman" w:hAnsi="Arial" w:cs="Arial"/>
          <w:sz w:val="20"/>
          <w:szCs w:val="20"/>
          <w:vertAlign w:val="superscript"/>
          <w:lang w:val="fr-BE"/>
        </w:rPr>
        <w:t>er</w:t>
      </w:r>
      <w:r w:rsidRPr="008D4BC0">
        <w:rPr>
          <w:rFonts w:ascii="Arial" w:eastAsia="Times New Roman" w:hAnsi="Arial" w:cs="Arial"/>
          <w:sz w:val="20"/>
          <w:szCs w:val="20"/>
          <w:lang w:val="fr-BE"/>
        </w:rPr>
        <w:t xml:space="preserve"> juin 2007 et qui ont reçu, avant ou après le 1</w:t>
      </w:r>
      <w:r w:rsidRPr="008D4BC0">
        <w:rPr>
          <w:rFonts w:ascii="Arial" w:eastAsia="Times New Roman" w:hAnsi="Arial" w:cs="Arial"/>
          <w:sz w:val="20"/>
          <w:szCs w:val="20"/>
          <w:vertAlign w:val="superscript"/>
          <w:lang w:val="fr-BE"/>
        </w:rPr>
        <w:t>er</w:t>
      </w:r>
      <w:r w:rsidRPr="008D4BC0">
        <w:rPr>
          <w:rFonts w:ascii="Arial" w:eastAsia="Times New Roman" w:hAnsi="Arial" w:cs="Arial"/>
          <w:sz w:val="20"/>
          <w:szCs w:val="20"/>
          <w:lang w:val="fr-BE"/>
        </w:rPr>
        <w:t xml:space="preserve"> juin 2007, une décision négative du Commissariat général aux réfugiés et aux apatrides, qui a été confirmée par le Conseil du Contentieux des étrangers, et qui ont introduit un recours en cassation contre l’arrêt auprès du Conseil d’Etat.</w:t>
      </w:r>
      <w:r w:rsidRPr="008D4BC0">
        <w:rPr>
          <w:rFonts w:ascii="Arial" w:eastAsia="Times New Roman" w:hAnsi="Arial" w:cs="Arial"/>
          <w:b/>
          <w:sz w:val="20"/>
          <w:szCs w:val="20"/>
          <w:lang w:val="fr-BE"/>
        </w:rPr>
        <w:t xml:space="preserve"> </w:t>
      </w:r>
    </w:p>
    <w:p w14:paraId="7DBD59CA" w14:textId="77777777" w:rsidR="008D4BC0" w:rsidRPr="008D4BC0" w:rsidRDefault="008D4BC0" w:rsidP="008D4BC0">
      <w:pPr>
        <w:tabs>
          <w:tab w:val="center" w:pos="4153"/>
          <w:tab w:val="right" w:pos="8306"/>
          <w:tab w:val="right" w:pos="9360"/>
        </w:tabs>
        <w:spacing w:after="0" w:line="254" w:lineRule="auto"/>
        <w:ind w:left="284"/>
        <w:jc w:val="both"/>
        <w:rPr>
          <w:rFonts w:ascii="Arial" w:eastAsia="Times New Roman" w:hAnsi="Arial" w:cs="Arial"/>
          <w:b/>
          <w:sz w:val="20"/>
          <w:szCs w:val="20"/>
          <w:lang w:val="fr-BE"/>
        </w:rPr>
      </w:pPr>
    </w:p>
    <w:p w14:paraId="642A889A" w14:textId="77777777" w:rsidR="008D4BC0" w:rsidRPr="008D4BC0" w:rsidRDefault="008D4BC0" w:rsidP="008D4BC0">
      <w:pPr>
        <w:numPr>
          <w:ilvl w:val="0"/>
          <w:numId w:val="2"/>
        </w:numPr>
        <w:tabs>
          <w:tab w:val="center" w:pos="284"/>
          <w:tab w:val="right" w:pos="8306"/>
          <w:tab w:val="right" w:pos="9360"/>
        </w:tabs>
        <w:spacing w:after="0" w:line="254"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Les personnes qui, en attendant leur inscription au Registre national des personnes physiques, apportent la preuve qu’elles ont fait une déclaration visée dans l’article 7 de l’arrêté royal du 16 juillet 1992 relatif aux Registres de la population et au Registre des étrangers.</w:t>
      </w:r>
    </w:p>
    <w:p w14:paraId="4EC75D47" w14:textId="77777777" w:rsidR="008D4BC0" w:rsidRPr="008D4BC0" w:rsidRDefault="008D4BC0" w:rsidP="008D4BC0">
      <w:pPr>
        <w:tabs>
          <w:tab w:val="right" w:pos="8306"/>
          <w:tab w:val="right" w:pos="9360"/>
        </w:tabs>
        <w:spacing w:after="0" w:line="254" w:lineRule="auto"/>
        <w:jc w:val="both"/>
        <w:rPr>
          <w:rFonts w:ascii="Arial" w:eastAsia="Times New Roman" w:hAnsi="Arial" w:cs="Arial"/>
          <w:sz w:val="20"/>
          <w:szCs w:val="20"/>
          <w:lang w:val="fr-BE"/>
        </w:rPr>
      </w:pPr>
    </w:p>
    <w:p w14:paraId="515244C2" w14:textId="77777777" w:rsidR="008D4BC0" w:rsidRPr="008D4BC0" w:rsidRDefault="008D4BC0" w:rsidP="008D4BC0">
      <w:pPr>
        <w:tabs>
          <w:tab w:val="right" w:pos="8306"/>
          <w:tab w:val="right" w:pos="9360"/>
        </w:tabs>
        <w:spacing w:after="0" w:line="254"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En vertu de l’article 128 </w:t>
      </w:r>
      <w:bookmarkStart w:id="3" w:name="_Hlk182318480"/>
      <w:r w:rsidRPr="008D4BC0">
        <w:rPr>
          <w:rFonts w:ascii="Arial" w:eastAsia="Times New Roman" w:hAnsi="Arial" w:cs="Arial"/>
          <w:sz w:val="20"/>
          <w:szCs w:val="20"/>
          <w:lang w:val="fr-BE"/>
        </w:rPr>
        <w:t>quinquies § 2 de l’arrêté royal du 3 juillet 1996 portant exécution de la loi relative à l’assurance obligatoire soins de santé et indemnités, coordonnée le 14 juillet 1994</w:t>
      </w:r>
      <w:bookmarkEnd w:id="3"/>
      <w:r w:rsidRPr="008D4BC0">
        <w:rPr>
          <w:rFonts w:ascii="Arial" w:eastAsia="Times New Roman" w:hAnsi="Arial" w:cs="Arial"/>
          <w:sz w:val="20"/>
          <w:szCs w:val="20"/>
          <w:lang w:val="fr-BE"/>
        </w:rPr>
        <w:t>, la qualité de titulaire de l'article 32, alinéa 1er, 15°, de la loi coordonnée n'est pas perdue pour les personnes radiées d'office du Registre national des personnes physiques, à condition que la durée de la radiation n'atteigne pas trois trimestres civils. La même exception vaut pour les personnes qui bénéficiaient des prestations de santé en une autre qualité de titulaire de l'article 32, alinéa 1er, tout en remplissant les conditions de la qualité visée au 15°. Toutefois, cette exception ne vaut pas pour les personnes radiées d'office suite à leur départ à l'étranger ou suite à la perte de leur titre de séjour.</w:t>
      </w:r>
    </w:p>
    <w:p w14:paraId="5C24A9C1"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059144CE" w14:textId="77777777" w:rsidR="008D4BC0" w:rsidRPr="008D4BC0" w:rsidRDefault="008D4BC0" w:rsidP="008D4BC0">
      <w:pPr>
        <w:spacing w:after="0" w:line="240" w:lineRule="auto"/>
        <w:jc w:val="both"/>
        <w:rPr>
          <w:rFonts w:ascii="Arial" w:eastAsia="Calibri" w:hAnsi="Arial" w:cs="Arial"/>
          <w:sz w:val="20"/>
          <w:szCs w:val="20"/>
          <w:lang w:val="fr-BE"/>
        </w:rPr>
      </w:pPr>
      <w:r w:rsidRPr="008D4BC0">
        <w:rPr>
          <w:rFonts w:ascii="Arial" w:eastAsia="Times New Roman" w:hAnsi="Arial" w:cs="Arial"/>
          <w:sz w:val="20"/>
          <w:szCs w:val="20"/>
          <w:lang w:val="fr-BE"/>
        </w:rPr>
        <w:t>Pour pouvoir être inscrites en qualité de personnes inscrites au Registre national des personnes physiques, les personnes précitées doivent transmettre les documents suivants à leur organisme assureur. Ces documents ou pièces justificatives sont énumérés pour chacune des 4 catégories.</w:t>
      </w:r>
    </w:p>
    <w:p w14:paraId="310957B2"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4E761EBB" w14:textId="77777777" w:rsidR="008D4BC0" w:rsidRPr="008D4BC0" w:rsidRDefault="008D4BC0" w:rsidP="008D4BC0">
      <w:pPr>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Il s'agit généralement de documents de séjour délivrés par une commune.</w:t>
      </w:r>
    </w:p>
    <w:p w14:paraId="2485C852"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3B62CA34" w14:textId="77777777" w:rsidR="008D4BC0" w:rsidRPr="008D4BC0" w:rsidRDefault="008D4BC0" w:rsidP="008D4BC0">
      <w:pPr>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Le contenu de la carte électronique prime sur une copie de la carte physique (recto et verso de la carte d'identité). Par conséquent, c’est un extrait obtenu grâce à la lecture de la puce qui doit être conservé. En effet, la majorité des informations, les preuves, sont obtenues grâce à la lecture du certificat présent sur la puce de la carte électronique et ne sont pas sur la carte elle-même.  La règle s’applique pour les autres cartes dotées d’une puce électronique et repris dans la circulaire O.A. sur les preuves résident, l'extrait de la lecture doit être conservé. Pour ces cartes, dans un objectif d'exhaustivité, une copie du recto et du verso de la carte doit également être conservée.</w:t>
      </w:r>
    </w:p>
    <w:p w14:paraId="57F4139E" w14:textId="77777777" w:rsidR="008D4BC0" w:rsidRDefault="008D4BC0" w:rsidP="008D4BC0">
      <w:pPr>
        <w:spacing w:after="0" w:line="240" w:lineRule="auto"/>
        <w:jc w:val="both"/>
        <w:rPr>
          <w:rFonts w:ascii="Arial" w:eastAsia="Times New Roman" w:hAnsi="Arial" w:cs="Arial"/>
          <w:sz w:val="20"/>
          <w:szCs w:val="20"/>
          <w:lang w:val="fr-BE"/>
        </w:rPr>
      </w:pPr>
    </w:p>
    <w:p w14:paraId="3A577FF4" w14:textId="77777777" w:rsidR="008D4BC0" w:rsidRDefault="008D4BC0" w:rsidP="008D4BC0">
      <w:pPr>
        <w:spacing w:after="0" w:line="240" w:lineRule="auto"/>
        <w:jc w:val="both"/>
        <w:rPr>
          <w:rFonts w:ascii="Arial" w:eastAsia="Times New Roman" w:hAnsi="Arial" w:cs="Arial"/>
          <w:sz w:val="20"/>
          <w:szCs w:val="20"/>
          <w:lang w:val="fr-BE"/>
        </w:rPr>
      </w:pPr>
    </w:p>
    <w:p w14:paraId="77FA13BC" w14:textId="77777777" w:rsidR="008D4BC0" w:rsidRDefault="008D4BC0" w:rsidP="008D4BC0">
      <w:pPr>
        <w:spacing w:after="0" w:line="240" w:lineRule="auto"/>
        <w:jc w:val="both"/>
        <w:rPr>
          <w:rFonts w:ascii="Arial" w:eastAsia="Times New Roman" w:hAnsi="Arial" w:cs="Arial"/>
          <w:sz w:val="20"/>
          <w:szCs w:val="20"/>
          <w:lang w:val="fr-BE"/>
        </w:rPr>
      </w:pPr>
    </w:p>
    <w:p w14:paraId="156D2DB7" w14:textId="77777777" w:rsidR="008D4BC0" w:rsidRDefault="008D4BC0" w:rsidP="008D4BC0">
      <w:pPr>
        <w:spacing w:after="0" w:line="240" w:lineRule="auto"/>
        <w:jc w:val="both"/>
        <w:rPr>
          <w:rFonts w:ascii="Arial" w:eastAsia="Times New Roman" w:hAnsi="Arial" w:cs="Arial"/>
          <w:sz w:val="20"/>
          <w:szCs w:val="20"/>
          <w:lang w:val="fr-BE"/>
        </w:rPr>
      </w:pPr>
    </w:p>
    <w:p w14:paraId="706C5CDA" w14:textId="77777777" w:rsidR="008D4BC0" w:rsidRDefault="008D4BC0" w:rsidP="008D4BC0">
      <w:pPr>
        <w:spacing w:after="0" w:line="240" w:lineRule="auto"/>
        <w:jc w:val="both"/>
        <w:rPr>
          <w:rFonts w:ascii="Arial" w:eastAsia="Times New Roman" w:hAnsi="Arial" w:cs="Arial"/>
          <w:sz w:val="20"/>
          <w:szCs w:val="20"/>
          <w:lang w:val="fr-BE"/>
        </w:rPr>
      </w:pPr>
    </w:p>
    <w:p w14:paraId="26ABC8B4" w14:textId="77777777" w:rsidR="008D4BC0" w:rsidRDefault="008D4BC0" w:rsidP="008D4BC0">
      <w:pPr>
        <w:spacing w:after="0" w:line="240" w:lineRule="auto"/>
        <w:jc w:val="both"/>
        <w:rPr>
          <w:rFonts w:ascii="Arial" w:eastAsia="Times New Roman" w:hAnsi="Arial" w:cs="Arial"/>
          <w:sz w:val="20"/>
          <w:szCs w:val="20"/>
          <w:lang w:val="fr-BE"/>
        </w:rPr>
      </w:pPr>
    </w:p>
    <w:p w14:paraId="46EC14B0" w14:textId="77777777" w:rsidR="008D4BC0" w:rsidRDefault="008D4BC0" w:rsidP="008D4BC0">
      <w:pPr>
        <w:spacing w:after="0" w:line="240" w:lineRule="auto"/>
        <w:jc w:val="both"/>
        <w:rPr>
          <w:rFonts w:ascii="Arial" w:eastAsia="Times New Roman" w:hAnsi="Arial" w:cs="Arial"/>
          <w:sz w:val="20"/>
          <w:szCs w:val="20"/>
          <w:lang w:val="fr-BE"/>
        </w:rPr>
      </w:pPr>
    </w:p>
    <w:p w14:paraId="2F707EF1" w14:textId="77777777" w:rsidR="008D4BC0" w:rsidRDefault="008D4BC0" w:rsidP="008D4BC0">
      <w:pPr>
        <w:spacing w:after="0" w:line="240" w:lineRule="auto"/>
        <w:jc w:val="both"/>
        <w:rPr>
          <w:rFonts w:ascii="Arial" w:eastAsia="Times New Roman" w:hAnsi="Arial" w:cs="Arial"/>
          <w:sz w:val="20"/>
          <w:szCs w:val="20"/>
          <w:lang w:val="fr-BE"/>
        </w:rPr>
      </w:pPr>
    </w:p>
    <w:p w14:paraId="0E729C4E" w14:textId="77777777" w:rsidR="008D4BC0" w:rsidRDefault="008D4BC0" w:rsidP="008D4BC0">
      <w:pPr>
        <w:spacing w:after="0" w:line="240" w:lineRule="auto"/>
        <w:jc w:val="both"/>
        <w:rPr>
          <w:rFonts w:ascii="Arial" w:eastAsia="Times New Roman" w:hAnsi="Arial" w:cs="Arial"/>
          <w:sz w:val="20"/>
          <w:szCs w:val="20"/>
          <w:lang w:val="fr-BE"/>
        </w:rPr>
      </w:pPr>
    </w:p>
    <w:p w14:paraId="6F520391"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49A16F5C" w14:textId="77777777" w:rsidR="008D4BC0" w:rsidRPr="008D4BC0" w:rsidRDefault="008D4BC0" w:rsidP="008D4BC0">
      <w:pPr>
        <w:keepNext/>
        <w:keepLines/>
        <w:numPr>
          <w:ilvl w:val="0"/>
          <w:numId w:val="1"/>
        </w:numPr>
        <w:spacing w:before="240" w:after="0" w:line="254" w:lineRule="auto"/>
        <w:ind w:left="426" w:hanging="491"/>
        <w:jc w:val="both"/>
        <w:outlineLvl w:val="0"/>
        <w:rPr>
          <w:rFonts w:ascii="Calibri Light" w:eastAsia="Times New Roman" w:hAnsi="Calibri Light" w:cs="Calibri Light"/>
          <w:color w:val="2E74B5"/>
          <w:sz w:val="28"/>
          <w:szCs w:val="28"/>
          <w:lang w:val="fr-BE"/>
        </w:rPr>
      </w:pPr>
      <w:r w:rsidRPr="008D4BC0">
        <w:rPr>
          <w:rFonts w:ascii="Calibri Light" w:eastAsia="Times New Roman" w:hAnsi="Calibri Light" w:cs="Calibri Light"/>
          <w:color w:val="2E74B5"/>
          <w:sz w:val="28"/>
          <w:szCs w:val="28"/>
          <w:lang w:val="fr-BE"/>
        </w:rPr>
        <w:lastRenderedPageBreak/>
        <w:t>Exception 1 &amp; 2 de l’art 128 quinquies, § 1</w:t>
      </w:r>
      <w:r w:rsidRPr="008D4BC0">
        <w:rPr>
          <w:rFonts w:ascii="Calibri Light" w:eastAsia="Times New Roman" w:hAnsi="Calibri Light" w:cs="Calibri Light"/>
          <w:color w:val="2E74B5"/>
          <w:sz w:val="28"/>
          <w:szCs w:val="28"/>
          <w:vertAlign w:val="superscript"/>
          <w:lang w:val="fr-BE"/>
        </w:rPr>
        <w:t> </w:t>
      </w:r>
      <w:r w:rsidRPr="008D4BC0">
        <w:rPr>
          <w:rFonts w:ascii="Calibri Light" w:eastAsia="Times New Roman" w:hAnsi="Calibri Light" w:cs="Calibri Light"/>
          <w:color w:val="2E74B5"/>
          <w:sz w:val="28"/>
          <w:szCs w:val="28"/>
          <w:lang w:val="fr-BE"/>
        </w:rPr>
        <w:t>: Les étrangers qui sont admis de plein droit ou autorisés de plein droit à séjourner plus de trois mois dans le Royaume et les étrangers qui sont autorisés au séjour pour une durée illimitée ou qui sont établis dans le Royaume</w:t>
      </w:r>
      <w:r w:rsidRPr="008D4BC0">
        <w:rPr>
          <w:rFonts w:ascii="Calibri Light" w:eastAsia="Times New Roman" w:hAnsi="Calibri Light" w:cs="Calibri Light"/>
          <w:color w:val="2E74B5"/>
          <w:sz w:val="28"/>
          <w:szCs w:val="28"/>
          <w:vertAlign w:val="superscript"/>
          <w:lang w:val="fr-BE"/>
        </w:rPr>
        <w:footnoteReference w:id="3"/>
      </w:r>
    </w:p>
    <w:p w14:paraId="513A09E4" w14:textId="77777777" w:rsidR="008D4BC0" w:rsidRPr="008D4BC0" w:rsidRDefault="008D4BC0" w:rsidP="008D4BC0">
      <w:pPr>
        <w:tabs>
          <w:tab w:val="left" w:pos="300"/>
          <w:tab w:val="center" w:pos="4153"/>
          <w:tab w:val="right" w:pos="8306"/>
        </w:tabs>
        <w:spacing w:after="0" w:line="240" w:lineRule="auto"/>
        <w:jc w:val="both"/>
        <w:rPr>
          <w:rFonts w:ascii="Arial" w:eastAsia="Times New Roman" w:hAnsi="Arial" w:cs="Arial"/>
          <w:sz w:val="20"/>
          <w:szCs w:val="20"/>
          <w:lang w:val="fr-BE"/>
        </w:rPr>
      </w:pPr>
    </w:p>
    <w:p w14:paraId="3A9A5821" w14:textId="77777777" w:rsidR="008D4BC0" w:rsidRPr="008D4BC0" w:rsidRDefault="008D4BC0" w:rsidP="008D4BC0">
      <w:pPr>
        <w:numPr>
          <w:ilvl w:val="0"/>
          <w:numId w:val="3"/>
        </w:numPr>
        <w:spacing w:after="0" w:line="254" w:lineRule="auto"/>
        <w:contextualSpacing/>
        <w:rPr>
          <w:rFonts w:ascii="Cambria" w:eastAsia="Calibri" w:hAnsi="Cambria" w:cs="Times New Roman"/>
          <w:b/>
          <w:sz w:val="26"/>
          <w:szCs w:val="26"/>
          <w:lang w:val="fr-BE"/>
        </w:rPr>
      </w:pPr>
      <w:r w:rsidRPr="008D4BC0">
        <w:rPr>
          <w:rFonts w:ascii="Cambria" w:eastAsia="Times New Roman" w:hAnsi="Cambria" w:cs="Arial"/>
          <w:b/>
          <w:sz w:val="24"/>
          <w:szCs w:val="24"/>
          <w:lang w:val="fr-BE"/>
        </w:rPr>
        <w:t>Aperçu général et description des documents de séjour</w:t>
      </w:r>
    </w:p>
    <w:p w14:paraId="4E33BDD5" w14:textId="77777777" w:rsidR="008D4BC0" w:rsidRPr="008D4BC0" w:rsidRDefault="008D4BC0" w:rsidP="008D4BC0">
      <w:pPr>
        <w:tabs>
          <w:tab w:val="left" w:pos="300"/>
          <w:tab w:val="center" w:pos="4153"/>
          <w:tab w:val="right" w:pos="8306"/>
        </w:tabs>
        <w:spacing w:after="0" w:line="240" w:lineRule="auto"/>
        <w:jc w:val="both"/>
        <w:rPr>
          <w:rFonts w:ascii="Arial" w:eastAsia="Times New Roman" w:hAnsi="Arial" w:cs="Arial"/>
          <w:sz w:val="20"/>
          <w:szCs w:val="20"/>
          <w:lang w:val="fr-BE"/>
        </w:rPr>
      </w:pPr>
    </w:p>
    <w:p w14:paraId="32067809" w14:textId="77777777" w:rsidR="008D4BC0" w:rsidRPr="008D4BC0" w:rsidRDefault="008D4BC0" w:rsidP="008D4BC0">
      <w:pPr>
        <w:tabs>
          <w:tab w:val="left" w:pos="300"/>
          <w:tab w:val="center" w:pos="4153"/>
          <w:tab w:val="right" w:pos="8306"/>
        </w:tabs>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La liste suivante de pièces justificatives est reconnue comme preuve d'inscription pour les étrangers admis ou autorisés de plein droit à séjourner pendant une période supérieure à trois mois dans le Royaume et pour les étrangers autorisés à séjourner pour une durée indéterminée ou établis dans le Royaume en qualité de bénéficiaire en tant que résident.</w:t>
      </w:r>
    </w:p>
    <w:p w14:paraId="3D37BB13" w14:textId="77777777" w:rsidR="008D4BC0" w:rsidRPr="008D4BC0" w:rsidRDefault="008D4BC0" w:rsidP="008D4BC0">
      <w:pPr>
        <w:tabs>
          <w:tab w:val="left" w:pos="300"/>
          <w:tab w:val="center" w:pos="4153"/>
          <w:tab w:val="right" w:pos="8306"/>
        </w:tabs>
        <w:spacing w:after="0" w:line="240" w:lineRule="auto"/>
        <w:jc w:val="both"/>
        <w:rPr>
          <w:rFonts w:ascii="Arial" w:eastAsia="Times New Roman" w:hAnsi="Arial" w:cs="Arial"/>
          <w:sz w:val="20"/>
          <w:szCs w:val="20"/>
          <w:lang w:val="fr-BE"/>
        </w:rPr>
      </w:pPr>
    </w:p>
    <w:p w14:paraId="1E109E86" w14:textId="77777777" w:rsidR="008D4BC0" w:rsidRPr="008D4BC0" w:rsidRDefault="008D4BC0" w:rsidP="008D4BC0">
      <w:pPr>
        <w:numPr>
          <w:ilvl w:val="0"/>
          <w:numId w:val="4"/>
        </w:numPr>
        <w:tabs>
          <w:tab w:val="left" w:pos="709"/>
          <w:tab w:val="right" w:pos="8306"/>
          <w:tab w:val="right" w:pos="9360"/>
        </w:tabs>
        <w:spacing w:after="0" w:line="254" w:lineRule="auto"/>
        <w:ind w:left="709" w:hanging="283"/>
        <w:jc w:val="both"/>
        <w:rPr>
          <w:rFonts w:ascii="Arial" w:eastAsia="Times New Roman" w:hAnsi="Arial" w:cs="Arial"/>
          <w:sz w:val="20"/>
          <w:szCs w:val="20"/>
          <w:lang w:val="fr-BE"/>
        </w:rPr>
      </w:pPr>
      <w:r w:rsidRPr="008D4BC0">
        <w:rPr>
          <w:rFonts w:ascii="Arial" w:eastAsia="Times New Roman" w:hAnsi="Arial" w:cs="Arial"/>
          <w:sz w:val="20"/>
          <w:szCs w:val="20"/>
          <w:lang w:val="fr-BE"/>
        </w:rPr>
        <w:t>la carte électronique A « SEJOUR LIMITE »</w:t>
      </w:r>
      <w:r w:rsidRPr="008D4BC0">
        <w:rPr>
          <w:rFonts w:ascii="Arial" w:eastAsia="Times New Roman" w:hAnsi="Arial" w:cs="Arial"/>
          <w:sz w:val="20"/>
          <w:szCs w:val="20"/>
          <w:vertAlign w:val="superscript"/>
          <w:lang w:val="fr-BE"/>
        </w:rPr>
        <w:footnoteReference w:id="4"/>
      </w:r>
      <w:r w:rsidRPr="008D4BC0">
        <w:rPr>
          <w:rFonts w:ascii="Arial" w:eastAsia="Times New Roman" w:hAnsi="Arial" w:cs="Arial"/>
          <w:sz w:val="20"/>
          <w:szCs w:val="20"/>
          <w:lang w:val="fr-BE"/>
        </w:rPr>
        <w:t xml:space="preserve"> et la carte électronique B « SEJOUR ILLIMITE »</w:t>
      </w:r>
      <w:r w:rsidRPr="008D4BC0">
        <w:rPr>
          <w:rFonts w:ascii="Arial" w:eastAsia="Times New Roman" w:hAnsi="Arial" w:cs="Arial"/>
          <w:sz w:val="20"/>
          <w:szCs w:val="20"/>
          <w:vertAlign w:val="superscript"/>
          <w:lang w:val="fr-BE"/>
        </w:rPr>
        <w:footnoteReference w:id="5"/>
      </w:r>
      <w:r w:rsidRPr="008D4BC0">
        <w:rPr>
          <w:rFonts w:ascii="Arial" w:eastAsia="Times New Roman" w:hAnsi="Arial" w:cs="Arial"/>
          <w:sz w:val="20"/>
          <w:szCs w:val="20"/>
          <w:lang w:val="fr-BE"/>
        </w:rPr>
        <w:t xml:space="preserve"> délivrée aux étrangers non UE et publiée en annexe 6 de l’arrêté royal du 8 octobre 1981 sur l’accès au territoire, le séjour, l’établissement et l’éloignement des étrangers.</w:t>
      </w:r>
      <w:r w:rsidRPr="008D4BC0">
        <w:rPr>
          <w:rFonts w:ascii="Arial" w:eastAsia="Times New Roman" w:hAnsi="Arial" w:cs="Arial"/>
          <w:sz w:val="20"/>
          <w:szCs w:val="20"/>
          <w:vertAlign w:val="superscript"/>
          <w:lang w:val="fr-BE"/>
        </w:rPr>
        <w:footnoteReference w:id="6"/>
      </w:r>
      <w:r w:rsidRPr="008D4BC0">
        <w:rPr>
          <w:rFonts w:ascii="Arial" w:eastAsia="Times New Roman" w:hAnsi="Arial" w:cs="Arial"/>
          <w:sz w:val="20"/>
          <w:szCs w:val="20"/>
          <w:lang w:val="fr-BE"/>
        </w:rPr>
        <w:t xml:space="preserve"> L'annexe à cette circulaire portant le numéro d'ordre 12 illustre le format de la carte A. L'annexe à cette circulaire, portant le numéro d'ordre 13 illustre quant à elle le format de la carte B.</w:t>
      </w:r>
    </w:p>
    <w:p w14:paraId="7E9E2D41" w14:textId="77777777" w:rsidR="008D4BC0" w:rsidRPr="008D4BC0" w:rsidRDefault="008D4BC0" w:rsidP="008D4BC0">
      <w:pPr>
        <w:tabs>
          <w:tab w:val="left" w:pos="709"/>
          <w:tab w:val="center" w:pos="4153"/>
          <w:tab w:val="right" w:pos="8306"/>
        </w:tabs>
        <w:spacing w:after="0" w:line="240" w:lineRule="auto"/>
        <w:ind w:left="709" w:hanging="283"/>
        <w:jc w:val="both"/>
        <w:rPr>
          <w:rFonts w:ascii="Arial" w:eastAsia="Times New Roman" w:hAnsi="Arial" w:cs="Arial"/>
          <w:sz w:val="20"/>
          <w:szCs w:val="20"/>
          <w:lang w:val="fr-BE"/>
        </w:rPr>
      </w:pPr>
    </w:p>
    <w:p w14:paraId="153B07C2" w14:textId="77777777" w:rsidR="008D4BC0" w:rsidRPr="008D4BC0" w:rsidRDefault="008D4BC0" w:rsidP="008D4BC0">
      <w:pPr>
        <w:numPr>
          <w:ilvl w:val="0"/>
          <w:numId w:val="4"/>
        </w:numPr>
        <w:tabs>
          <w:tab w:val="left" w:pos="709"/>
          <w:tab w:val="right" w:pos="8306"/>
          <w:tab w:val="right" w:pos="9360"/>
        </w:tabs>
        <w:spacing w:after="0" w:line="254" w:lineRule="auto"/>
        <w:ind w:left="709" w:hanging="283"/>
        <w:jc w:val="both"/>
        <w:rPr>
          <w:rFonts w:ascii="Arial" w:eastAsia="Times New Roman" w:hAnsi="Arial" w:cs="Arial"/>
          <w:sz w:val="20"/>
          <w:szCs w:val="20"/>
          <w:lang w:val="fr-BE"/>
        </w:rPr>
      </w:pPr>
      <w:r w:rsidRPr="008D4BC0">
        <w:rPr>
          <w:rFonts w:ascii="Arial" w:eastAsia="Times New Roman" w:hAnsi="Arial" w:cs="Arial"/>
          <w:sz w:val="20"/>
          <w:szCs w:val="20"/>
          <w:lang w:val="fr-BE"/>
        </w:rPr>
        <w:t>la carte électronique K « ETABLISSEMENT »</w:t>
      </w:r>
      <w:r w:rsidRPr="008D4BC0">
        <w:rPr>
          <w:rFonts w:ascii="Arial" w:eastAsia="Times New Roman" w:hAnsi="Arial" w:cs="Arial"/>
          <w:sz w:val="20"/>
          <w:szCs w:val="20"/>
          <w:vertAlign w:val="superscript"/>
          <w:lang w:val="fr-BE"/>
        </w:rPr>
        <w:footnoteReference w:id="7"/>
      </w:r>
      <w:r w:rsidRPr="008D4BC0">
        <w:rPr>
          <w:rFonts w:ascii="Arial" w:eastAsia="Times New Roman" w:hAnsi="Arial" w:cs="Arial"/>
          <w:sz w:val="20"/>
          <w:szCs w:val="20"/>
          <w:lang w:val="fr-BE"/>
        </w:rPr>
        <w:t xml:space="preserve"> délivrée aux étrangers non UE établis et publiée en annexe 7 de l’arrêté royal du 8 octobre 1981 sur l’accès au territoire, le séjour, l’établissement et l’éloignement des étrangers. L'annexe à cette circulaire, portant le numéro d'ordre 14 illustre le format de la carte K.</w:t>
      </w:r>
    </w:p>
    <w:p w14:paraId="14A55BBF" w14:textId="77777777" w:rsidR="008D4BC0" w:rsidRPr="008D4BC0" w:rsidRDefault="008D4BC0" w:rsidP="008D4BC0">
      <w:pPr>
        <w:tabs>
          <w:tab w:val="left" w:pos="709"/>
          <w:tab w:val="center" w:pos="4153"/>
          <w:tab w:val="right" w:pos="8306"/>
        </w:tabs>
        <w:spacing w:after="0" w:line="240" w:lineRule="auto"/>
        <w:ind w:left="709" w:hanging="283"/>
        <w:jc w:val="both"/>
        <w:rPr>
          <w:rFonts w:ascii="Arial" w:eastAsia="Times New Roman" w:hAnsi="Arial" w:cs="Arial"/>
          <w:sz w:val="20"/>
          <w:szCs w:val="20"/>
          <w:lang w:val="fr-BE"/>
        </w:rPr>
      </w:pPr>
    </w:p>
    <w:p w14:paraId="26BD5FB1" w14:textId="77777777" w:rsidR="008D4BC0" w:rsidRPr="008D4BC0" w:rsidRDefault="008D4BC0" w:rsidP="008D4BC0">
      <w:pPr>
        <w:numPr>
          <w:ilvl w:val="0"/>
          <w:numId w:val="4"/>
        </w:numPr>
        <w:tabs>
          <w:tab w:val="center" w:pos="426"/>
          <w:tab w:val="left" w:pos="567"/>
          <w:tab w:val="left" w:pos="709"/>
          <w:tab w:val="right" w:pos="8306"/>
          <w:tab w:val="right" w:pos="9360"/>
        </w:tabs>
        <w:spacing w:after="0" w:line="254" w:lineRule="auto"/>
        <w:ind w:left="709" w:hanging="283"/>
        <w:jc w:val="both"/>
        <w:rPr>
          <w:rFonts w:ascii="Arial" w:eastAsia="Times New Roman" w:hAnsi="Arial" w:cs="Arial"/>
          <w:sz w:val="20"/>
          <w:szCs w:val="20"/>
          <w:lang w:val="fr-BE"/>
        </w:rPr>
      </w:pPr>
      <w:r w:rsidRPr="008D4BC0">
        <w:rPr>
          <w:rFonts w:ascii="Arial" w:eastAsia="Times New Roman" w:hAnsi="Arial" w:cs="Arial"/>
          <w:sz w:val="20"/>
          <w:szCs w:val="20"/>
          <w:lang w:val="fr-BE"/>
        </w:rPr>
        <w:t>la carte électronique L</w:t>
      </w:r>
      <w:r w:rsidRPr="008D4BC0">
        <w:rPr>
          <w:rFonts w:ascii="Arial" w:eastAsia="Times New Roman" w:hAnsi="Arial" w:cs="Arial"/>
          <w:sz w:val="20"/>
          <w:szCs w:val="20"/>
          <w:vertAlign w:val="superscript"/>
          <w:lang w:val="fr-BE"/>
        </w:rPr>
        <w:footnoteReference w:id="8"/>
      </w:r>
      <w:r w:rsidRPr="008D4BC0">
        <w:rPr>
          <w:rFonts w:ascii="Arial" w:eastAsia="Times New Roman" w:hAnsi="Arial" w:cs="Arial"/>
          <w:sz w:val="20"/>
          <w:szCs w:val="20"/>
          <w:lang w:val="fr-BE"/>
        </w:rPr>
        <w:t xml:space="preserve"> (RÉSIDENT DE LONGUE DURÉE – UE) délivrée aux étrangers non UE et publiée en annexe 7bis de l’arrêté royal du 8 octobre 1981 sur l’accès au territoire, le séjour, l’établissement et l’éloignement des étrangers. L'annexe à cette circulaire, portant le numéro d'ordre 15 illustre le format de la carte L.</w:t>
      </w:r>
    </w:p>
    <w:p w14:paraId="4A0CD0B5" w14:textId="77777777" w:rsidR="008D4BC0" w:rsidRPr="008D4BC0" w:rsidRDefault="008D4BC0" w:rsidP="008D4BC0">
      <w:pPr>
        <w:spacing w:after="0" w:line="254" w:lineRule="auto"/>
        <w:ind w:left="720"/>
        <w:contextualSpacing/>
        <w:rPr>
          <w:rFonts w:ascii="Arial" w:eastAsia="Times New Roman" w:hAnsi="Arial" w:cs="Arial"/>
          <w:sz w:val="20"/>
          <w:szCs w:val="20"/>
          <w:lang w:val="fr-BE"/>
        </w:rPr>
      </w:pPr>
    </w:p>
    <w:p w14:paraId="68AF8D90" w14:textId="77777777" w:rsidR="008D4BC0" w:rsidRDefault="008D4BC0" w:rsidP="008D4BC0">
      <w:pPr>
        <w:numPr>
          <w:ilvl w:val="0"/>
          <w:numId w:val="4"/>
        </w:numPr>
        <w:tabs>
          <w:tab w:val="center" w:pos="426"/>
          <w:tab w:val="left" w:pos="567"/>
          <w:tab w:val="left" w:pos="709"/>
          <w:tab w:val="right" w:pos="8306"/>
          <w:tab w:val="right" w:pos="9360"/>
        </w:tabs>
        <w:spacing w:after="0" w:line="254" w:lineRule="auto"/>
        <w:ind w:left="709" w:hanging="283"/>
        <w:jc w:val="both"/>
        <w:rPr>
          <w:rFonts w:ascii="Arial" w:eastAsia="Times New Roman" w:hAnsi="Arial" w:cs="Arial"/>
          <w:sz w:val="20"/>
          <w:szCs w:val="20"/>
          <w:lang w:val="fr-BE"/>
        </w:rPr>
      </w:pPr>
      <w:r w:rsidRPr="008D4BC0">
        <w:rPr>
          <w:rFonts w:ascii="Arial" w:eastAsia="Times New Roman" w:hAnsi="Arial" w:cs="Arial"/>
          <w:sz w:val="20"/>
          <w:szCs w:val="20"/>
          <w:lang w:val="fr-BE"/>
        </w:rPr>
        <w:t>la carte électronique EU</w:t>
      </w:r>
      <w:r w:rsidRPr="008D4BC0">
        <w:rPr>
          <w:rFonts w:ascii="Arial" w:eastAsia="Times New Roman" w:hAnsi="Arial" w:cs="Arial"/>
          <w:sz w:val="20"/>
          <w:szCs w:val="20"/>
          <w:vertAlign w:val="superscript"/>
          <w:lang w:val="fr-BE"/>
        </w:rPr>
        <w:footnoteReference w:id="9"/>
      </w:r>
      <w:r w:rsidRPr="008D4BC0">
        <w:rPr>
          <w:rFonts w:ascii="Arial" w:eastAsia="Times New Roman" w:hAnsi="Arial" w:cs="Arial"/>
          <w:sz w:val="20"/>
          <w:szCs w:val="20"/>
          <w:lang w:val="fr-BE"/>
        </w:rPr>
        <w:t xml:space="preserve"> « Enregistrement – Art 8 DIR 2004/38/CE » délivrée aux étrangers UE et publiée en annexe 8</w:t>
      </w:r>
      <w:r w:rsidRPr="008D4BC0">
        <w:rPr>
          <w:rFonts w:ascii="Arial" w:eastAsia="Times New Roman" w:hAnsi="Arial" w:cs="Arial"/>
          <w:sz w:val="20"/>
          <w:szCs w:val="20"/>
          <w:vertAlign w:val="superscript"/>
          <w:lang w:val="fr-BE"/>
        </w:rPr>
        <w:footnoteReference w:id="10"/>
      </w:r>
      <w:r w:rsidRPr="008D4BC0">
        <w:rPr>
          <w:rFonts w:ascii="Arial" w:eastAsia="Times New Roman" w:hAnsi="Arial" w:cs="Arial"/>
          <w:sz w:val="20"/>
          <w:szCs w:val="20"/>
          <w:lang w:val="fr-BE"/>
        </w:rPr>
        <w:t xml:space="preserve"> de l’arrêté royal du 8 octobre 1981 sur l’accès au territoire, le séjour, l’établissement et l’éloignement des étrangers. Un document de séjour provisoire nommé « annexe 8 ter » est délivré dans l’attente de la production de la carte électronique EU. Cette annexe peut également servir de preuve. L'annexe à cette circulaire, portant le numéro d'ordre 19 illustre le format de la carte EU. </w:t>
      </w:r>
    </w:p>
    <w:p w14:paraId="56CA62EF" w14:textId="77777777" w:rsidR="008D4BC0" w:rsidRDefault="008D4BC0" w:rsidP="008D4BC0">
      <w:pPr>
        <w:tabs>
          <w:tab w:val="center" w:pos="426"/>
          <w:tab w:val="left" w:pos="567"/>
          <w:tab w:val="left" w:pos="709"/>
          <w:tab w:val="right" w:pos="8306"/>
          <w:tab w:val="right" w:pos="9360"/>
        </w:tabs>
        <w:spacing w:after="0" w:line="254" w:lineRule="auto"/>
        <w:ind w:left="709"/>
        <w:jc w:val="both"/>
        <w:rPr>
          <w:rFonts w:ascii="Arial" w:eastAsia="Times New Roman" w:hAnsi="Arial" w:cs="Arial"/>
          <w:sz w:val="20"/>
          <w:szCs w:val="20"/>
          <w:lang w:val="fr-BE"/>
        </w:rPr>
      </w:pPr>
    </w:p>
    <w:p w14:paraId="09B77B8C" w14:textId="77777777" w:rsidR="008D4BC0" w:rsidRDefault="008D4BC0" w:rsidP="008D4BC0">
      <w:pPr>
        <w:tabs>
          <w:tab w:val="center" w:pos="426"/>
          <w:tab w:val="left" w:pos="567"/>
          <w:tab w:val="left" w:pos="709"/>
          <w:tab w:val="right" w:pos="8306"/>
          <w:tab w:val="right" w:pos="9360"/>
        </w:tabs>
        <w:spacing w:after="0" w:line="254" w:lineRule="auto"/>
        <w:ind w:left="709"/>
        <w:jc w:val="both"/>
        <w:rPr>
          <w:rFonts w:ascii="Arial" w:eastAsia="Times New Roman" w:hAnsi="Arial" w:cs="Arial"/>
          <w:sz w:val="20"/>
          <w:szCs w:val="20"/>
          <w:lang w:val="fr-BE"/>
        </w:rPr>
      </w:pPr>
    </w:p>
    <w:p w14:paraId="526479C6" w14:textId="77777777" w:rsidR="008D4BC0" w:rsidRPr="008D4BC0" w:rsidRDefault="008D4BC0" w:rsidP="008D4BC0">
      <w:pPr>
        <w:tabs>
          <w:tab w:val="center" w:pos="426"/>
          <w:tab w:val="left" w:pos="567"/>
          <w:tab w:val="left" w:pos="709"/>
          <w:tab w:val="right" w:pos="8306"/>
          <w:tab w:val="right" w:pos="9360"/>
        </w:tabs>
        <w:spacing w:after="0" w:line="254" w:lineRule="auto"/>
        <w:ind w:left="709"/>
        <w:jc w:val="both"/>
        <w:rPr>
          <w:rFonts w:ascii="Arial" w:eastAsia="Times New Roman" w:hAnsi="Arial" w:cs="Arial"/>
          <w:sz w:val="20"/>
          <w:szCs w:val="20"/>
          <w:lang w:val="fr-BE"/>
        </w:rPr>
      </w:pPr>
    </w:p>
    <w:p w14:paraId="31D6B70A" w14:textId="77777777" w:rsidR="008D4BC0" w:rsidRPr="008D4BC0" w:rsidRDefault="008D4BC0" w:rsidP="008D4BC0">
      <w:pPr>
        <w:tabs>
          <w:tab w:val="left" w:pos="709"/>
          <w:tab w:val="center" w:pos="4153"/>
          <w:tab w:val="right" w:pos="8306"/>
        </w:tabs>
        <w:spacing w:after="0" w:line="240" w:lineRule="auto"/>
        <w:ind w:left="709" w:hanging="283"/>
        <w:jc w:val="both"/>
        <w:rPr>
          <w:rFonts w:ascii="Arial" w:eastAsia="Times New Roman" w:hAnsi="Arial" w:cs="Arial"/>
          <w:sz w:val="20"/>
          <w:szCs w:val="20"/>
          <w:lang w:val="fr-BE"/>
        </w:rPr>
      </w:pPr>
    </w:p>
    <w:p w14:paraId="1538B96D" w14:textId="77777777" w:rsidR="008D4BC0" w:rsidRPr="008D4BC0" w:rsidRDefault="008D4BC0" w:rsidP="008D4BC0">
      <w:pPr>
        <w:numPr>
          <w:ilvl w:val="0"/>
          <w:numId w:val="4"/>
        </w:numPr>
        <w:tabs>
          <w:tab w:val="center" w:pos="426"/>
          <w:tab w:val="left" w:pos="567"/>
          <w:tab w:val="left" w:pos="709"/>
          <w:tab w:val="right" w:pos="8306"/>
          <w:tab w:val="right" w:pos="9360"/>
        </w:tabs>
        <w:spacing w:after="0" w:line="254" w:lineRule="auto"/>
        <w:ind w:left="709" w:hanging="283"/>
        <w:jc w:val="both"/>
        <w:rPr>
          <w:rFonts w:ascii="Arial" w:eastAsia="Times New Roman" w:hAnsi="Arial" w:cs="Arial"/>
          <w:color w:val="000000"/>
          <w:sz w:val="20"/>
          <w:szCs w:val="20"/>
          <w:lang w:val="fr-BE"/>
        </w:rPr>
      </w:pPr>
      <w:r w:rsidRPr="008D4BC0">
        <w:rPr>
          <w:rFonts w:ascii="Arial" w:eastAsia="Times New Roman" w:hAnsi="Arial" w:cs="Arial"/>
          <w:sz w:val="20"/>
          <w:szCs w:val="20"/>
          <w:lang w:val="fr-BE"/>
        </w:rPr>
        <w:lastRenderedPageBreak/>
        <w:t>la carte électronique EU+</w:t>
      </w:r>
      <w:r w:rsidRPr="008D4BC0">
        <w:rPr>
          <w:rFonts w:ascii="Arial" w:eastAsia="Times New Roman" w:hAnsi="Arial" w:cs="Arial"/>
          <w:sz w:val="20"/>
          <w:szCs w:val="20"/>
          <w:vertAlign w:val="superscript"/>
          <w:lang w:val="fr-BE"/>
        </w:rPr>
        <w:footnoteReference w:id="11"/>
      </w:r>
      <w:r w:rsidRPr="008D4BC0">
        <w:rPr>
          <w:rFonts w:ascii="Arial" w:eastAsia="Times New Roman" w:hAnsi="Arial" w:cs="Arial"/>
          <w:sz w:val="20"/>
          <w:szCs w:val="20"/>
          <w:lang w:val="fr-BE"/>
        </w:rPr>
        <w:t xml:space="preserve"> « Séjour permanent – Art 19 DIR 2004/38/CE » délivrée aux étrangers UE et publiée en annexe 8 bis</w:t>
      </w:r>
      <w:r w:rsidRPr="008D4BC0">
        <w:rPr>
          <w:rFonts w:ascii="Arial" w:eastAsia="Times New Roman" w:hAnsi="Arial" w:cs="Arial"/>
          <w:sz w:val="20"/>
          <w:szCs w:val="20"/>
          <w:vertAlign w:val="superscript"/>
          <w:lang w:val="fr-BE"/>
        </w:rPr>
        <w:footnoteReference w:id="12"/>
      </w:r>
      <w:r w:rsidRPr="008D4BC0">
        <w:rPr>
          <w:rFonts w:ascii="Arial" w:eastAsia="Times New Roman" w:hAnsi="Arial" w:cs="Arial"/>
          <w:sz w:val="20"/>
          <w:szCs w:val="20"/>
          <w:lang w:val="fr-BE"/>
        </w:rPr>
        <w:t xml:space="preserve"> de l’arrêté royal du 8 octobre 1981 sur l’accès </w:t>
      </w:r>
      <w:r w:rsidRPr="008D4BC0">
        <w:rPr>
          <w:rFonts w:ascii="Arial" w:eastAsia="Times New Roman" w:hAnsi="Arial" w:cs="Arial"/>
          <w:color w:val="000000"/>
          <w:sz w:val="20"/>
          <w:szCs w:val="20"/>
          <w:lang w:val="fr-BE"/>
        </w:rPr>
        <w:t xml:space="preserve">au territoire, le séjour, l’établissement et l’éloignement des étrangers. </w:t>
      </w:r>
      <w:r w:rsidRPr="008D4BC0">
        <w:rPr>
          <w:rFonts w:ascii="Arial" w:eastAsia="Times New Roman" w:hAnsi="Arial" w:cs="Arial"/>
          <w:sz w:val="20"/>
          <w:szCs w:val="20"/>
          <w:lang w:val="fr-BE"/>
        </w:rPr>
        <w:t xml:space="preserve">Un document de séjour provisoire nommé « annexe 8 quater » est délivré dans l’attente de la production de la carte électronique EU+. Cette annexe peut également servir de preuve. L'annexe à cette circulaire, portant le numéro d'ordre 20 illustre le format de la carte EU+. </w:t>
      </w:r>
    </w:p>
    <w:p w14:paraId="3C2E4651" w14:textId="77777777" w:rsidR="008D4BC0" w:rsidRPr="008D4BC0" w:rsidRDefault="008D4BC0" w:rsidP="008D4BC0">
      <w:pPr>
        <w:tabs>
          <w:tab w:val="left" w:pos="709"/>
          <w:tab w:val="center" w:pos="4153"/>
          <w:tab w:val="right" w:pos="8306"/>
        </w:tabs>
        <w:spacing w:after="0" w:line="240" w:lineRule="auto"/>
        <w:ind w:left="709" w:hanging="283"/>
        <w:jc w:val="both"/>
        <w:rPr>
          <w:rFonts w:ascii="Arial" w:eastAsia="Times New Roman" w:hAnsi="Arial" w:cs="Arial"/>
          <w:color w:val="000000"/>
          <w:sz w:val="20"/>
          <w:szCs w:val="20"/>
          <w:lang w:val="fr-BE"/>
        </w:rPr>
      </w:pPr>
    </w:p>
    <w:p w14:paraId="564C6259" w14:textId="77777777" w:rsidR="008D4BC0" w:rsidRPr="008D4BC0" w:rsidRDefault="008D4BC0" w:rsidP="008D4BC0">
      <w:pPr>
        <w:numPr>
          <w:ilvl w:val="0"/>
          <w:numId w:val="4"/>
        </w:numPr>
        <w:tabs>
          <w:tab w:val="left" w:pos="709"/>
          <w:tab w:val="right" w:pos="8306"/>
          <w:tab w:val="right" w:pos="9360"/>
        </w:tabs>
        <w:spacing w:after="0" w:line="254" w:lineRule="auto"/>
        <w:ind w:left="709" w:hanging="283"/>
        <w:jc w:val="both"/>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la carte électronique F (</w:t>
      </w:r>
      <w:r w:rsidRPr="008D4BC0">
        <w:rPr>
          <w:rFonts w:ascii="Arial" w:eastAsia="Times New Roman" w:hAnsi="Arial" w:cs="Arial"/>
          <w:bCs/>
          <w:color w:val="000000"/>
          <w:sz w:val="20"/>
          <w:szCs w:val="20"/>
          <w:lang w:val="fr-BE"/>
        </w:rPr>
        <w:t xml:space="preserve">carte de séjour de membre de la famille d’un citoyen de l’UE) </w:t>
      </w:r>
      <w:r w:rsidRPr="008D4BC0">
        <w:rPr>
          <w:rFonts w:ascii="Arial" w:eastAsia="Times New Roman" w:hAnsi="Arial" w:cs="Arial"/>
          <w:color w:val="000000"/>
          <w:sz w:val="20"/>
          <w:szCs w:val="20"/>
          <w:lang w:val="fr-BE"/>
        </w:rPr>
        <w:t xml:space="preserve">délivrée aux étrangers non UE qui sont membres de famille d’un citoyen de l’UE et publiée en annexe 9 de l’arrêté royal du 8 octobre 1981 sur l’accès au territoire, le séjour, l’établissement et l’éloignement des étrangers. </w:t>
      </w:r>
      <w:r w:rsidRPr="008D4BC0">
        <w:rPr>
          <w:rFonts w:ascii="Arial" w:eastAsia="Times New Roman" w:hAnsi="Arial" w:cs="Arial"/>
          <w:sz w:val="20"/>
          <w:szCs w:val="20"/>
          <w:lang w:val="fr-BE"/>
        </w:rPr>
        <w:t xml:space="preserve">L'annexe à cette circulaire, portant le numéro d'ordre 21 illustre le format de la carte F. </w:t>
      </w:r>
    </w:p>
    <w:p w14:paraId="4B65D0C4" w14:textId="77777777" w:rsidR="008D4BC0" w:rsidRPr="008D4BC0" w:rsidRDefault="008D4BC0" w:rsidP="008D4BC0">
      <w:pPr>
        <w:tabs>
          <w:tab w:val="left" w:pos="709"/>
          <w:tab w:val="right" w:pos="8306"/>
          <w:tab w:val="right" w:pos="9360"/>
        </w:tabs>
        <w:spacing w:after="0" w:line="254" w:lineRule="auto"/>
        <w:jc w:val="both"/>
        <w:rPr>
          <w:rFonts w:ascii="Arial" w:eastAsia="Times New Roman" w:hAnsi="Arial" w:cs="Arial"/>
          <w:color w:val="000000"/>
          <w:sz w:val="20"/>
          <w:szCs w:val="20"/>
          <w:lang w:val="fr-BE"/>
        </w:rPr>
      </w:pPr>
    </w:p>
    <w:p w14:paraId="1C06C047" w14:textId="77777777" w:rsidR="008D4BC0" w:rsidRPr="008D4BC0" w:rsidRDefault="008D4BC0" w:rsidP="008D4BC0">
      <w:pPr>
        <w:numPr>
          <w:ilvl w:val="0"/>
          <w:numId w:val="4"/>
        </w:numPr>
        <w:tabs>
          <w:tab w:val="center" w:pos="426"/>
          <w:tab w:val="left" w:pos="567"/>
          <w:tab w:val="left" w:pos="709"/>
          <w:tab w:val="right" w:pos="8306"/>
          <w:tab w:val="right" w:pos="9360"/>
        </w:tabs>
        <w:spacing w:after="0" w:line="254" w:lineRule="auto"/>
        <w:ind w:left="709" w:hanging="283"/>
        <w:jc w:val="both"/>
        <w:rPr>
          <w:rFonts w:ascii="Arial" w:eastAsia="Times New Roman" w:hAnsi="Arial" w:cs="Arial"/>
          <w:sz w:val="20"/>
          <w:szCs w:val="20"/>
          <w:lang w:val="fr-BE"/>
        </w:rPr>
      </w:pPr>
      <w:r w:rsidRPr="008D4BC0">
        <w:rPr>
          <w:rFonts w:ascii="Arial" w:eastAsia="Times New Roman" w:hAnsi="Arial" w:cs="Arial"/>
          <w:color w:val="000000"/>
          <w:sz w:val="20"/>
          <w:szCs w:val="20"/>
          <w:lang w:val="fr-BE"/>
        </w:rPr>
        <w:t>la carte électronique F+ (</w:t>
      </w:r>
      <w:r w:rsidRPr="008D4BC0">
        <w:rPr>
          <w:rFonts w:ascii="Arial" w:eastAsia="Times New Roman" w:hAnsi="Arial" w:cs="Arial"/>
          <w:bCs/>
          <w:color w:val="000000"/>
          <w:sz w:val="20"/>
          <w:szCs w:val="20"/>
          <w:lang w:val="fr-BE"/>
        </w:rPr>
        <w:t xml:space="preserve">carte de séjour permanent de membre de la famille d’un citoyen de l’UE) </w:t>
      </w:r>
      <w:r w:rsidRPr="008D4BC0">
        <w:rPr>
          <w:rFonts w:ascii="Arial" w:eastAsia="Times New Roman" w:hAnsi="Arial" w:cs="Arial"/>
          <w:sz w:val="20"/>
          <w:szCs w:val="20"/>
          <w:lang w:val="fr-BE"/>
        </w:rPr>
        <w:t>délivrée à</w:t>
      </w:r>
      <w:r w:rsidRPr="008D4BC0">
        <w:rPr>
          <w:rFonts w:ascii="Arial" w:eastAsia="Times New Roman" w:hAnsi="Arial" w:cs="Arial"/>
          <w:sz w:val="20"/>
          <w:szCs w:val="20"/>
          <w:lang w:val="fr-BE"/>
        </w:rPr>
        <w:tab/>
        <w:t xml:space="preserve"> l’é</w:t>
      </w:r>
      <w:r w:rsidRPr="008D4BC0">
        <w:rPr>
          <w:rFonts w:ascii="Arial" w:eastAsia="Times New Roman" w:hAnsi="Arial" w:cs="Arial"/>
          <w:bCs/>
          <w:color w:val="000000"/>
          <w:sz w:val="20"/>
          <w:szCs w:val="20"/>
          <w:lang w:val="fr-BE"/>
        </w:rPr>
        <w:t xml:space="preserve">tranger non UE qui est membre de famille d’un citoyen UE </w:t>
      </w:r>
      <w:r w:rsidRPr="008D4BC0">
        <w:rPr>
          <w:rFonts w:ascii="Arial" w:eastAsia="Times New Roman" w:hAnsi="Arial" w:cs="Arial"/>
          <w:sz w:val="20"/>
          <w:szCs w:val="20"/>
          <w:lang w:val="fr-BE"/>
        </w:rPr>
        <w:t xml:space="preserve">et publiée en annexe 9bis de l’arrêté royal du 8 octobre 1981 sur l’accès au territoire, le séjour, l’établissement et l’éloignement des étrangers. L'annexe à cette circulaire, portant le numéro d'ordre 22 illustre le format de la carte F+. </w:t>
      </w:r>
    </w:p>
    <w:p w14:paraId="4A0B2BCC" w14:textId="77777777" w:rsidR="008D4BC0" w:rsidRPr="008D4BC0" w:rsidRDefault="008D4BC0" w:rsidP="008D4BC0">
      <w:pPr>
        <w:tabs>
          <w:tab w:val="left" w:pos="709"/>
          <w:tab w:val="center" w:pos="4153"/>
          <w:tab w:val="right" w:pos="8306"/>
        </w:tabs>
        <w:spacing w:after="0" w:line="240" w:lineRule="auto"/>
        <w:jc w:val="both"/>
        <w:rPr>
          <w:rFonts w:ascii="Arial" w:eastAsia="Times New Roman" w:hAnsi="Arial" w:cs="Arial"/>
          <w:sz w:val="20"/>
          <w:szCs w:val="20"/>
          <w:lang w:val="fr-BE"/>
        </w:rPr>
      </w:pPr>
    </w:p>
    <w:p w14:paraId="299C204E" w14:textId="77777777" w:rsidR="008D4BC0" w:rsidRPr="008D4BC0" w:rsidRDefault="008D4BC0" w:rsidP="008D4BC0">
      <w:pPr>
        <w:numPr>
          <w:ilvl w:val="0"/>
          <w:numId w:val="4"/>
        </w:numPr>
        <w:tabs>
          <w:tab w:val="left" w:pos="720"/>
          <w:tab w:val="right" w:pos="8306"/>
          <w:tab w:val="right" w:pos="9360"/>
        </w:tabs>
        <w:spacing w:after="0" w:line="254" w:lineRule="auto"/>
        <w:ind w:left="709" w:hanging="283"/>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la nouvelle carte électronique H « CARTE BLEUE EUROPEENNE » à des travailleurs salariés hautement qualifiés issus de pays tiers (citoyens non ressortissant de l’UE) ayant parcouru avec succès la procédure de séjour en vue de l’obtention d’une carte bleue européenne (art. 61/26 et suivants de la loi du 15 décembre 1980 sur l’accès au territoire, le séjour, l’établissement et l’éloignement des étrangers). Elle a été publiée comme annexe 6bis à l’arrêté royal du 8 octobre 1981 concernant l’accès au territoire, le séjour, l’établissement et l’éloignement des étrangers. L'annexe à cette circulaire, portant le numéro d'ordre 16 illustre le format de la carte H. </w:t>
      </w:r>
    </w:p>
    <w:p w14:paraId="65901917" w14:textId="77777777" w:rsidR="008D4BC0" w:rsidRPr="008D4BC0" w:rsidRDefault="008D4BC0" w:rsidP="008D4BC0">
      <w:pPr>
        <w:tabs>
          <w:tab w:val="left" w:pos="720"/>
          <w:tab w:val="right" w:pos="8306"/>
          <w:tab w:val="right" w:pos="9360"/>
        </w:tabs>
        <w:spacing w:after="0" w:line="254" w:lineRule="auto"/>
        <w:ind w:left="709"/>
        <w:jc w:val="both"/>
        <w:rPr>
          <w:rFonts w:ascii="Arial" w:eastAsia="Times New Roman" w:hAnsi="Arial" w:cs="Arial"/>
          <w:sz w:val="20"/>
          <w:szCs w:val="20"/>
          <w:lang w:val="fr-BE"/>
        </w:rPr>
      </w:pPr>
    </w:p>
    <w:p w14:paraId="641F6F81" w14:textId="77777777" w:rsidR="008D4BC0" w:rsidRPr="008D4BC0" w:rsidRDefault="008D4BC0" w:rsidP="008D4BC0">
      <w:pPr>
        <w:numPr>
          <w:ilvl w:val="0"/>
          <w:numId w:val="4"/>
        </w:numPr>
        <w:tabs>
          <w:tab w:val="left" w:pos="720"/>
          <w:tab w:val="right" w:pos="8306"/>
          <w:tab w:val="right" w:pos="9360"/>
        </w:tabs>
        <w:spacing w:after="0" w:line="254" w:lineRule="auto"/>
        <w:ind w:left="709" w:hanging="283"/>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la carte électronique M « ARTICLE 50 TUE ». Ce </w:t>
      </w:r>
      <w:r w:rsidRPr="008D4BC0">
        <w:rPr>
          <w:rFonts w:ascii="Arial" w:eastAsia="Times New Roman" w:hAnsi="Arial" w:cs="Times New Roman"/>
          <w:sz w:val="20"/>
          <w:szCs w:val="20"/>
          <w:lang w:val="fr-FR"/>
        </w:rPr>
        <w:t>titre de séjour est délivré aux ressortissants britanniques et aux membres de leur famille, bénéficiaires de l’accord de retrait, en application de l’article 18, paragraphe 1, de l’accord de retrait conclu entre l’Union européenne et le Royaume-Uni.</w:t>
      </w:r>
    </w:p>
    <w:p w14:paraId="25059423" w14:textId="77777777" w:rsidR="008D4BC0" w:rsidRPr="008D4BC0" w:rsidRDefault="008D4BC0" w:rsidP="008D4BC0">
      <w:pPr>
        <w:tabs>
          <w:tab w:val="left" w:pos="720"/>
          <w:tab w:val="right" w:pos="8306"/>
          <w:tab w:val="right" w:pos="9360"/>
        </w:tabs>
        <w:spacing w:after="0" w:line="254" w:lineRule="auto"/>
        <w:jc w:val="both"/>
        <w:rPr>
          <w:rFonts w:ascii="Arial" w:eastAsia="Times New Roman" w:hAnsi="Arial" w:cs="Arial"/>
          <w:sz w:val="20"/>
          <w:szCs w:val="20"/>
          <w:lang w:val="fr-BE"/>
        </w:rPr>
      </w:pPr>
    </w:p>
    <w:p w14:paraId="6210C83F" w14:textId="77777777" w:rsidR="008D4BC0" w:rsidRPr="008D4BC0" w:rsidRDefault="008D4BC0" w:rsidP="008D4BC0">
      <w:pPr>
        <w:numPr>
          <w:ilvl w:val="0"/>
          <w:numId w:val="4"/>
        </w:numPr>
        <w:tabs>
          <w:tab w:val="left" w:pos="720"/>
          <w:tab w:val="right" w:pos="8306"/>
          <w:tab w:val="right" w:pos="9360"/>
        </w:tabs>
        <w:spacing w:after="0" w:line="254" w:lineRule="auto"/>
        <w:ind w:left="709" w:hanging="283"/>
        <w:jc w:val="both"/>
        <w:rPr>
          <w:rFonts w:ascii="Arial" w:eastAsia="Times New Roman" w:hAnsi="Arial" w:cs="Arial"/>
          <w:sz w:val="20"/>
          <w:szCs w:val="20"/>
          <w:lang w:val="fr-BE"/>
        </w:rPr>
      </w:pPr>
      <w:r w:rsidRPr="008D4BC0">
        <w:rPr>
          <w:rFonts w:ascii="Arial" w:eastAsia="Times New Roman" w:hAnsi="Arial" w:cs="Times New Roman"/>
          <w:sz w:val="20"/>
          <w:szCs w:val="20"/>
          <w:lang w:val="fr-FR"/>
        </w:rPr>
        <w:t xml:space="preserve">la carte électronique N « ARTICLE 50 TUE - TRAVAILLEUR FRONTRALIER » délivrée aux citoyens britanniques soumis à l’article 26 de l’accord de retrait qui ne résident pas en Belgique, mais y sont employés. Le document atteste du droit d’entrer et de travailler sur le territoire national. </w:t>
      </w:r>
    </w:p>
    <w:p w14:paraId="38DF084E" w14:textId="77777777" w:rsidR="008D4BC0" w:rsidRPr="008D4BC0" w:rsidRDefault="008D4BC0" w:rsidP="008D4BC0">
      <w:pPr>
        <w:tabs>
          <w:tab w:val="left" w:pos="709"/>
          <w:tab w:val="right" w:pos="8306"/>
          <w:tab w:val="right" w:pos="9360"/>
        </w:tabs>
        <w:spacing w:after="0" w:line="254" w:lineRule="auto"/>
        <w:ind w:left="720"/>
        <w:contextualSpacing/>
        <w:jc w:val="both"/>
        <w:rPr>
          <w:rFonts w:ascii="Arial" w:eastAsia="Times New Roman" w:hAnsi="Arial" w:cs="Arial"/>
          <w:sz w:val="20"/>
          <w:szCs w:val="20"/>
          <w:lang w:val="fr-BE"/>
        </w:rPr>
      </w:pPr>
    </w:p>
    <w:p w14:paraId="5F4E75FF" w14:textId="77777777" w:rsidR="008D4BC0" w:rsidRPr="008D4BC0" w:rsidRDefault="008D4BC0" w:rsidP="008D4BC0">
      <w:pPr>
        <w:tabs>
          <w:tab w:val="left" w:pos="720"/>
          <w:tab w:val="right" w:pos="8306"/>
          <w:tab w:val="right" w:pos="9360"/>
        </w:tabs>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Les formats des différents types de documents de séjour précités sont illustrés en annexes de cette circulaire.</w:t>
      </w:r>
    </w:p>
    <w:p w14:paraId="6011936C" w14:textId="77777777" w:rsidR="008D4BC0" w:rsidRPr="008D4BC0" w:rsidRDefault="008D4BC0" w:rsidP="008D4BC0">
      <w:pPr>
        <w:tabs>
          <w:tab w:val="left" w:pos="720"/>
          <w:tab w:val="right" w:pos="8306"/>
          <w:tab w:val="right" w:pos="9360"/>
        </w:tabs>
        <w:spacing w:after="0" w:line="240" w:lineRule="auto"/>
        <w:jc w:val="both"/>
        <w:rPr>
          <w:rFonts w:ascii="Arial" w:eastAsia="Times New Roman" w:hAnsi="Arial" w:cs="Arial"/>
          <w:sz w:val="20"/>
          <w:szCs w:val="20"/>
          <w:lang w:val="fr-BE"/>
        </w:rPr>
      </w:pPr>
    </w:p>
    <w:p w14:paraId="1D5183A2" w14:textId="77777777" w:rsidR="008D4BC0" w:rsidRPr="008D4BC0" w:rsidRDefault="008D4BC0" w:rsidP="008D4BC0">
      <w:pPr>
        <w:tabs>
          <w:tab w:val="left" w:pos="720"/>
          <w:tab w:val="right" w:pos="8306"/>
          <w:tab w:val="right" w:pos="9360"/>
        </w:tabs>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L'annexe à cette circulaire, portant le numéro d'ordre 9, donne un aperçu des différents types de documents de séjour. L'annexe portant le numéro d’ordre 8 donne un aperçu des preuves qui n'ont pas été acceptées.</w:t>
      </w:r>
    </w:p>
    <w:p w14:paraId="5B3398D2" w14:textId="77777777" w:rsidR="008D4BC0" w:rsidRDefault="008D4BC0" w:rsidP="008D4BC0">
      <w:pPr>
        <w:tabs>
          <w:tab w:val="left" w:pos="720"/>
          <w:tab w:val="center" w:pos="4153"/>
          <w:tab w:val="right" w:pos="8306"/>
        </w:tabs>
        <w:spacing w:after="0" w:line="240" w:lineRule="auto"/>
        <w:ind w:left="426"/>
        <w:jc w:val="both"/>
        <w:rPr>
          <w:rFonts w:ascii="Arial" w:eastAsia="Times New Roman" w:hAnsi="Arial" w:cs="Arial"/>
          <w:sz w:val="20"/>
          <w:szCs w:val="20"/>
          <w:lang w:val="fr-BE"/>
        </w:rPr>
      </w:pPr>
    </w:p>
    <w:p w14:paraId="7A4D7C0E" w14:textId="77777777" w:rsidR="008D4BC0" w:rsidRDefault="008D4BC0" w:rsidP="008D4BC0">
      <w:pPr>
        <w:tabs>
          <w:tab w:val="left" w:pos="720"/>
          <w:tab w:val="center" w:pos="4153"/>
          <w:tab w:val="right" w:pos="8306"/>
        </w:tabs>
        <w:spacing w:after="0" w:line="240" w:lineRule="auto"/>
        <w:ind w:left="426"/>
        <w:jc w:val="both"/>
        <w:rPr>
          <w:rFonts w:ascii="Arial" w:eastAsia="Times New Roman" w:hAnsi="Arial" w:cs="Arial"/>
          <w:sz w:val="20"/>
          <w:szCs w:val="20"/>
          <w:lang w:val="fr-BE"/>
        </w:rPr>
      </w:pPr>
    </w:p>
    <w:p w14:paraId="6BB524C0" w14:textId="77777777" w:rsidR="008D4BC0" w:rsidRDefault="008D4BC0" w:rsidP="008D4BC0">
      <w:pPr>
        <w:tabs>
          <w:tab w:val="left" w:pos="720"/>
          <w:tab w:val="center" w:pos="4153"/>
          <w:tab w:val="right" w:pos="8306"/>
        </w:tabs>
        <w:spacing w:after="0" w:line="240" w:lineRule="auto"/>
        <w:ind w:left="426"/>
        <w:jc w:val="both"/>
        <w:rPr>
          <w:rFonts w:ascii="Arial" w:eastAsia="Times New Roman" w:hAnsi="Arial" w:cs="Arial"/>
          <w:sz w:val="20"/>
          <w:szCs w:val="20"/>
          <w:lang w:val="fr-BE"/>
        </w:rPr>
      </w:pPr>
    </w:p>
    <w:p w14:paraId="52023E7F" w14:textId="77777777" w:rsidR="008D4BC0" w:rsidRDefault="008D4BC0" w:rsidP="008D4BC0">
      <w:pPr>
        <w:tabs>
          <w:tab w:val="left" w:pos="720"/>
          <w:tab w:val="center" w:pos="4153"/>
          <w:tab w:val="right" w:pos="8306"/>
        </w:tabs>
        <w:spacing w:after="0" w:line="240" w:lineRule="auto"/>
        <w:ind w:left="426"/>
        <w:jc w:val="both"/>
        <w:rPr>
          <w:rFonts w:ascii="Arial" w:eastAsia="Times New Roman" w:hAnsi="Arial" w:cs="Arial"/>
          <w:sz w:val="20"/>
          <w:szCs w:val="20"/>
          <w:lang w:val="fr-BE"/>
        </w:rPr>
      </w:pPr>
    </w:p>
    <w:p w14:paraId="01CC2FEF" w14:textId="77777777" w:rsidR="008D4BC0" w:rsidRDefault="008D4BC0" w:rsidP="008D4BC0">
      <w:pPr>
        <w:tabs>
          <w:tab w:val="left" w:pos="720"/>
          <w:tab w:val="center" w:pos="4153"/>
          <w:tab w:val="right" w:pos="8306"/>
        </w:tabs>
        <w:spacing w:after="0" w:line="240" w:lineRule="auto"/>
        <w:ind w:left="426"/>
        <w:jc w:val="both"/>
        <w:rPr>
          <w:rFonts w:ascii="Arial" w:eastAsia="Times New Roman" w:hAnsi="Arial" w:cs="Arial"/>
          <w:sz w:val="20"/>
          <w:szCs w:val="20"/>
          <w:lang w:val="fr-BE"/>
        </w:rPr>
      </w:pPr>
    </w:p>
    <w:p w14:paraId="6526BB3E" w14:textId="77777777" w:rsidR="008D4BC0" w:rsidRDefault="008D4BC0" w:rsidP="008D4BC0">
      <w:pPr>
        <w:tabs>
          <w:tab w:val="left" w:pos="720"/>
          <w:tab w:val="center" w:pos="4153"/>
          <w:tab w:val="right" w:pos="8306"/>
        </w:tabs>
        <w:spacing w:after="0" w:line="240" w:lineRule="auto"/>
        <w:ind w:left="426"/>
        <w:jc w:val="both"/>
        <w:rPr>
          <w:rFonts w:ascii="Arial" w:eastAsia="Times New Roman" w:hAnsi="Arial" w:cs="Arial"/>
          <w:sz w:val="20"/>
          <w:szCs w:val="20"/>
          <w:lang w:val="fr-BE"/>
        </w:rPr>
      </w:pPr>
    </w:p>
    <w:p w14:paraId="49A42705" w14:textId="77777777" w:rsidR="008D4BC0" w:rsidRDefault="008D4BC0" w:rsidP="008D4BC0">
      <w:pPr>
        <w:tabs>
          <w:tab w:val="left" w:pos="720"/>
          <w:tab w:val="center" w:pos="4153"/>
          <w:tab w:val="right" w:pos="8306"/>
        </w:tabs>
        <w:spacing w:after="0" w:line="240" w:lineRule="auto"/>
        <w:ind w:left="426"/>
        <w:jc w:val="both"/>
        <w:rPr>
          <w:rFonts w:ascii="Arial" w:eastAsia="Times New Roman" w:hAnsi="Arial" w:cs="Arial"/>
          <w:sz w:val="20"/>
          <w:szCs w:val="20"/>
          <w:lang w:val="fr-BE"/>
        </w:rPr>
      </w:pPr>
    </w:p>
    <w:p w14:paraId="0D5DCB05" w14:textId="77777777" w:rsidR="008D4BC0" w:rsidRPr="008D4BC0" w:rsidRDefault="008D4BC0" w:rsidP="008D4BC0">
      <w:pPr>
        <w:tabs>
          <w:tab w:val="left" w:pos="720"/>
          <w:tab w:val="center" w:pos="4153"/>
          <w:tab w:val="right" w:pos="8306"/>
        </w:tabs>
        <w:spacing w:after="0" w:line="240" w:lineRule="auto"/>
        <w:ind w:left="426"/>
        <w:jc w:val="both"/>
        <w:rPr>
          <w:rFonts w:ascii="Arial" w:eastAsia="Times New Roman" w:hAnsi="Arial" w:cs="Arial"/>
          <w:sz w:val="20"/>
          <w:szCs w:val="20"/>
          <w:lang w:val="fr-BE"/>
        </w:rPr>
      </w:pPr>
    </w:p>
    <w:p w14:paraId="28CA08E5" w14:textId="0F24F155" w:rsidR="008D4BC0" w:rsidRDefault="008D4BC0" w:rsidP="008D4BC0">
      <w:pPr>
        <w:tabs>
          <w:tab w:val="left" w:pos="720"/>
          <w:tab w:val="center" w:pos="4153"/>
          <w:tab w:val="right" w:pos="8306"/>
        </w:tabs>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lastRenderedPageBreak/>
        <w:t>Le tableau ci-dessous donne, avec référence au site de l’OE, un aperçu des documents précités qui, en application de l’arrêté royal du 8 octobre 1981 sur l’accès au territoire, le séjour, l’établissement et l’éloignement des étrangers, doivent être pris en considération comme preuve de la qualité d’inscription au Registre national, conformément à l’article 32, 1</w:t>
      </w:r>
      <w:r w:rsidRPr="008D4BC0">
        <w:rPr>
          <w:rFonts w:ascii="Arial" w:eastAsia="Times New Roman" w:hAnsi="Arial" w:cs="Arial"/>
          <w:sz w:val="20"/>
          <w:szCs w:val="20"/>
          <w:vertAlign w:val="superscript"/>
          <w:lang w:val="fr-BE"/>
        </w:rPr>
        <w:t>er</w:t>
      </w:r>
      <w:r w:rsidRPr="008D4BC0">
        <w:rPr>
          <w:rFonts w:ascii="Arial" w:eastAsia="Times New Roman" w:hAnsi="Arial" w:cs="Arial"/>
          <w:sz w:val="20"/>
          <w:szCs w:val="20"/>
          <w:lang w:val="fr-BE"/>
        </w:rPr>
        <w:t> alinéa, 15° de la loi coordonnée du 14 juillet 1994.</w:t>
      </w:r>
    </w:p>
    <w:p w14:paraId="357B7FFD" w14:textId="77777777" w:rsidR="008D4BC0" w:rsidRPr="008D4BC0" w:rsidRDefault="008D4BC0" w:rsidP="008D4BC0">
      <w:pPr>
        <w:tabs>
          <w:tab w:val="left" w:pos="720"/>
          <w:tab w:val="center" w:pos="4153"/>
          <w:tab w:val="right" w:pos="8306"/>
        </w:tabs>
        <w:spacing w:after="0" w:line="240" w:lineRule="auto"/>
        <w:jc w:val="both"/>
        <w:rPr>
          <w:rFonts w:ascii="Arial" w:eastAsia="Times New Roman" w:hAnsi="Arial" w:cs="Arial"/>
          <w:sz w:val="20"/>
          <w:szCs w:val="20"/>
          <w:lang w:val="fr-BE"/>
        </w:rPr>
      </w:pPr>
    </w:p>
    <w:p w14:paraId="69C40684" w14:textId="77777777" w:rsidR="008D4BC0" w:rsidRPr="008D4BC0" w:rsidRDefault="008D4BC0" w:rsidP="008D4BC0">
      <w:pPr>
        <w:spacing w:after="0" w:line="240" w:lineRule="auto"/>
        <w:jc w:val="both"/>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Conformément à l’arrêté ministériel du 11 février 2014, les documents et titres de séjour en papier ne sont plus valables depuis le 1</w:t>
      </w:r>
      <w:r w:rsidRPr="008D4BC0">
        <w:rPr>
          <w:rFonts w:ascii="Arial" w:eastAsia="Times New Roman" w:hAnsi="Arial" w:cs="Arial"/>
          <w:color w:val="000000"/>
          <w:sz w:val="20"/>
          <w:szCs w:val="20"/>
          <w:vertAlign w:val="superscript"/>
          <w:lang w:val="fr-BE"/>
        </w:rPr>
        <w:t>er</w:t>
      </w:r>
      <w:r w:rsidRPr="008D4BC0">
        <w:rPr>
          <w:rFonts w:ascii="Arial" w:eastAsia="Times New Roman" w:hAnsi="Arial" w:cs="Arial"/>
          <w:color w:val="000000"/>
          <w:sz w:val="20"/>
          <w:szCs w:val="20"/>
          <w:lang w:val="fr-BE"/>
        </w:rPr>
        <w:t xml:space="preserve"> octobre 2013 et seules les cartes électroniques devraient être utilisées.</w:t>
      </w:r>
      <w:r w:rsidRPr="008D4BC0">
        <w:rPr>
          <w:rFonts w:ascii="Arial" w:eastAsia="Times New Roman" w:hAnsi="Arial" w:cs="Arial"/>
          <w:color w:val="000000"/>
          <w:sz w:val="20"/>
          <w:szCs w:val="20"/>
          <w:vertAlign w:val="superscript"/>
          <w:lang w:val="fr-BE"/>
        </w:rPr>
        <w:footnoteReference w:id="13"/>
      </w:r>
      <w:r w:rsidRPr="008D4BC0">
        <w:rPr>
          <w:rFonts w:ascii="Arial" w:eastAsia="Times New Roman" w:hAnsi="Arial" w:cs="Arial"/>
          <w:color w:val="000000"/>
          <w:sz w:val="20"/>
          <w:szCs w:val="20"/>
          <w:lang w:val="fr-BE"/>
        </w:rPr>
        <w:t xml:space="preserve"> </w:t>
      </w:r>
    </w:p>
    <w:p w14:paraId="203AE12E"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0DDD526B" w14:textId="77777777" w:rsidR="008D4BC0" w:rsidRPr="008D4BC0" w:rsidRDefault="008D4BC0" w:rsidP="008D4BC0">
      <w:pPr>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Le service signale qu’une modification de la loi précitée du 15 décembre 1980 sur l’accès sur le territoire, a pour effet que depuis le 8 juillet 2016, les personnes reconnues comme réfugiées, sont d’abord admises à un séjour temporaire. Le titre de séjour concerné (carte électronique type-A) a une durée de validité correspondante à la durée de l’autorisation ou l’admission au séjour.</w:t>
      </w:r>
      <w:r w:rsidRPr="008D4BC0">
        <w:rPr>
          <w:rFonts w:ascii="Arial" w:eastAsia="Times New Roman" w:hAnsi="Arial" w:cs="Arial"/>
          <w:sz w:val="20"/>
          <w:szCs w:val="20"/>
          <w:vertAlign w:val="superscript"/>
          <w:lang w:val="fr-BE"/>
        </w:rPr>
        <w:footnoteReference w:id="14"/>
      </w:r>
      <w:r w:rsidRPr="008D4BC0">
        <w:rPr>
          <w:rFonts w:ascii="Arial" w:eastAsia="Times New Roman" w:hAnsi="Arial" w:cs="Arial"/>
          <w:sz w:val="20"/>
          <w:szCs w:val="20"/>
          <w:lang w:val="fr-BE"/>
        </w:rPr>
        <w:t xml:space="preserve"> Une fois cette durée de validité écoulée, la personne reconnue comme réfugiée est admise à un séjour de durée illimitée</w:t>
      </w:r>
      <w:r w:rsidRPr="008D4BC0">
        <w:rPr>
          <w:rFonts w:ascii="Arial" w:eastAsia="Times New Roman" w:hAnsi="Arial" w:cs="Arial"/>
          <w:sz w:val="20"/>
          <w:szCs w:val="20"/>
          <w:vertAlign w:val="superscript"/>
          <w:lang w:val="fr-BE"/>
        </w:rPr>
        <w:footnoteReference w:id="15"/>
      </w:r>
      <w:r w:rsidRPr="008D4BC0">
        <w:rPr>
          <w:rFonts w:ascii="Arial" w:eastAsia="Times New Roman" w:hAnsi="Arial" w:cs="Arial"/>
          <w:sz w:val="20"/>
          <w:szCs w:val="20"/>
          <w:lang w:val="fr-BE"/>
        </w:rPr>
        <w:t xml:space="preserve"> et reçoit une carte de séjour électronique type-B.</w:t>
      </w:r>
    </w:p>
    <w:p w14:paraId="7EAF88E4" w14:textId="77777777" w:rsidR="008D4BC0" w:rsidRPr="008D4BC0" w:rsidRDefault="008D4BC0" w:rsidP="008D4BC0">
      <w:pPr>
        <w:spacing w:after="0" w:line="240" w:lineRule="auto"/>
        <w:rPr>
          <w:rFonts w:ascii="Arial" w:eastAsia="Times New Roman" w:hAnsi="Arial" w:cs="Arial"/>
          <w:sz w:val="20"/>
          <w:szCs w:val="20"/>
          <w:lang w:val="fr-BE"/>
        </w:rPr>
      </w:pPr>
    </w:p>
    <w:p w14:paraId="2F23919C" w14:textId="77777777" w:rsidR="008D4BC0" w:rsidRPr="008D4BC0" w:rsidRDefault="008D4BC0" w:rsidP="008D4BC0">
      <w:pPr>
        <w:numPr>
          <w:ilvl w:val="0"/>
          <w:numId w:val="3"/>
        </w:numPr>
        <w:spacing w:after="0" w:line="240" w:lineRule="auto"/>
        <w:contextualSpacing/>
        <w:rPr>
          <w:rFonts w:ascii="Cambria" w:eastAsia="Times New Roman" w:hAnsi="Cambria" w:cs="Arial"/>
          <w:b/>
          <w:sz w:val="24"/>
          <w:szCs w:val="24"/>
          <w:lang w:val="fr-BE"/>
        </w:rPr>
      </w:pPr>
      <w:r w:rsidRPr="008D4BC0">
        <w:rPr>
          <w:rFonts w:ascii="Cambria" w:eastAsia="Times New Roman" w:hAnsi="Cambria" w:cs="Arial"/>
          <w:b/>
          <w:sz w:val="24"/>
          <w:szCs w:val="24"/>
          <w:lang w:val="fr-BE"/>
        </w:rPr>
        <w:t>Durée de validité des cartes de séjours</w:t>
      </w:r>
    </w:p>
    <w:p w14:paraId="0295CE0A" w14:textId="77777777" w:rsidR="008D4BC0" w:rsidRPr="008D4BC0" w:rsidRDefault="008D4BC0" w:rsidP="008D4BC0">
      <w:pPr>
        <w:spacing w:after="0" w:line="254" w:lineRule="auto"/>
        <w:contextualSpacing/>
        <w:rPr>
          <w:rFonts w:ascii="Cambria" w:eastAsia="Times New Roman" w:hAnsi="Cambria" w:cs="Arial"/>
          <w:b/>
          <w:sz w:val="26"/>
          <w:szCs w:val="26"/>
          <w:lang w:val="fr-BE"/>
        </w:rPr>
      </w:pPr>
    </w:p>
    <w:p w14:paraId="480E0A3B" w14:textId="77777777" w:rsidR="008D4BC0" w:rsidRPr="008D4BC0" w:rsidRDefault="008D4BC0" w:rsidP="008D4BC0">
      <w:pPr>
        <w:spacing w:after="0" w:line="254" w:lineRule="auto"/>
        <w:contextualSpacing/>
        <w:rPr>
          <w:rFonts w:ascii="Arial" w:eastAsia="Times New Roman" w:hAnsi="Arial" w:cs="Arial"/>
          <w:sz w:val="20"/>
          <w:szCs w:val="20"/>
          <w:lang w:val="fr-BE"/>
        </w:rPr>
      </w:pPr>
      <w:r w:rsidRPr="008D4BC0">
        <w:rPr>
          <w:rFonts w:ascii="Arial" w:eastAsia="Times New Roman" w:hAnsi="Arial" w:cs="Arial"/>
          <w:sz w:val="20"/>
          <w:szCs w:val="20"/>
          <w:lang w:val="fr-BE"/>
        </w:rPr>
        <w:t>Le Service détaille ci-dessous les différentes durées de validité par carte de séjours fabriquées depuis le 11 octobre 2021.</w:t>
      </w:r>
      <w:r w:rsidRPr="008D4BC0">
        <w:rPr>
          <w:rFonts w:ascii="Arial" w:eastAsia="Times New Roman" w:hAnsi="Arial" w:cs="Arial"/>
          <w:sz w:val="20"/>
          <w:szCs w:val="20"/>
          <w:vertAlign w:val="superscript"/>
          <w:lang w:val="fr-BE"/>
        </w:rPr>
        <w:footnoteReference w:id="16"/>
      </w:r>
      <w:r w:rsidRPr="008D4BC0">
        <w:rPr>
          <w:rFonts w:ascii="Arial" w:eastAsia="Times New Roman" w:hAnsi="Arial" w:cs="Arial"/>
          <w:sz w:val="20"/>
          <w:szCs w:val="20"/>
          <w:lang w:val="fr-BE"/>
        </w:rPr>
        <w:t xml:space="preserve"> </w:t>
      </w:r>
    </w:p>
    <w:p w14:paraId="5DAB66E8" w14:textId="77777777" w:rsidR="008D4BC0" w:rsidRPr="008D4BC0" w:rsidRDefault="008D4BC0" w:rsidP="008D4BC0">
      <w:pPr>
        <w:spacing w:after="0" w:line="254" w:lineRule="auto"/>
        <w:contextualSpacing/>
        <w:rPr>
          <w:rFonts w:ascii="Cambria" w:eastAsia="Times New Roman" w:hAnsi="Cambria" w:cs="Arial"/>
          <w:b/>
          <w:sz w:val="26"/>
          <w:szCs w:val="26"/>
          <w:lang w:val="fr-BE"/>
        </w:rPr>
      </w:pPr>
    </w:p>
    <w:tbl>
      <w:tblPr>
        <w:tblStyle w:val="Grilledutableau1"/>
        <w:tblW w:w="0" w:type="auto"/>
        <w:tblInd w:w="0" w:type="dxa"/>
        <w:tblLook w:val="04A0" w:firstRow="1" w:lastRow="0" w:firstColumn="1" w:lastColumn="0" w:noHBand="0" w:noVBand="1"/>
      </w:tblPr>
      <w:tblGrid>
        <w:gridCol w:w="4247"/>
        <w:gridCol w:w="4247"/>
      </w:tblGrid>
      <w:tr w:rsidR="008D4BC0" w:rsidRPr="008D4BC0" w14:paraId="0CD19D87" w14:textId="77777777" w:rsidTr="0008722E">
        <w:tc>
          <w:tcPr>
            <w:tcW w:w="4247" w:type="dxa"/>
            <w:tcBorders>
              <w:top w:val="single" w:sz="4" w:space="0" w:color="auto"/>
              <w:left w:val="single" w:sz="4" w:space="0" w:color="auto"/>
              <w:bottom w:val="single" w:sz="4" w:space="0" w:color="auto"/>
              <w:right w:val="single" w:sz="4" w:space="0" w:color="auto"/>
            </w:tcBorders>
            <w:hideMark/>
          </w:tcPr>
          <w:p w14:paraId="1397AB39"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Carte A – SEJOUR LIMITE</w:t>
            </w:r>
          </w:p>
        </w:tc>
        <w:tc>
          <w:tcPr>
            <w:tcW w:w="4247" w:type="dxa"/>
            <w:tcBorders>
              <w:top w:val="single" w:sz="4" w:space="0" w:color="auto"/>
              <w:left w:val="single" w:sz="4" w:space="0" w:color="auto"/>
              <w:bottom w:val="single" w:sz="4" w:space="0" w:color="auto"/>
              <w:right w:val="single" w:sz="4" w:space="0" w:color="auto"/>
            </w:tcBorders>
            <w:hideMark/>
          </w:tcPr>
          <w:p w14:paraId="3C90747C"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Durée de validité correspondant à la durée de l’autorisation/l’admission au séjour</w:t>
            </w:r>
          </w:p>
        </w:tc>
      </w:tr>
      <w:tr w:rsidR="008D4BC0" w:rsidRPr="008D4BC0" w14:paraId="5A73EED3" w14:textId="77777777" w:rsidTr="0008722E">
        <w:tc>
          <w:tcPr>
            <w:tcW w:w="4247" w:type="dxa"/>
            <w:tcBorders>
              <w:top w:val="single" w:sz="4" w:space="0" w:color="auto"/>
              <w:left w:val="single" w:sz="4" w:space="0" w:color="auto"/>
              <w:bottom w:val="single" w:sz="4" w:space="0" w:color="auto"/>
              <w:right w:val="single" w:sz="4" w:space="0" w:color="auto"/>
            </w:tcBorders>
            <w:hideMark/>
          </w:tcPr>
          <w:p w14:paraId="60950DC5"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Carte B – SEJOUR ILLIMITE</w:t>
            </w:r>
          </w:p>
        </w:tc>
        <w:tc>
          <w:tcPr>
            <w:tcW w:w="4247" w:type="dxa"/>
            <w:tcBorders>
              <w:top w:val="single" w:sz="4" w:space="0" w:color="auto"/>
              <w:left w:val="single" w:sz="4" w:space="0" w:color="auto"/>
              <w:bottom w:val="single" w:sz="4" w:space="0" w:color="auto"/>
              <w:right w:val="single" w:sz="4" w:space="0" w:color="auto"/>
            </w:tcBorders>
            <w:hideMark/>
          </w:tcPr>
          <w:p w14:paraId="513E3494"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5 ans</w:t>
            </w:r>
          </w:p>
        </w:tc>
      </w:tr>
      <w:tr w:rsidR="008D4BC0" w:rsidRPr="008D4BC0" w14:paraId="2D146659" w14:textId="77777777" w:rsidTr="0008722E">
        <w:tc>
          <w:tcPr>
            <w:tcW w:w="4247" w:type="dxa"/>
            <w:tcBorders>
              <w:top w:val="single" w:sz="4" w:space="0" w:color="auto"/>
              <w:left w:val="single" w:sz="4" w:space="0" w:color="auto"/>
              <w:bottom w:val="single" w:sz="4" w:space="0" w:color="auto"/>
              <w:right w:val="single" w:sz="4" w:space="0" w:color="auto"/>
            </w:tcBorders>
            <w:hideMark/>
          </w:tcPr>
          <w:p w14:paraId="2C9E056C"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Carte K – ETABLISSEMENT</w:t>
            </w:r>
          </w:p>
        </w:tc>
        <w:tc>
          <w:tcPr>
            <w:tcW w:w="4247" w:type="dxa"/>
            <w:tcBorders>
              <w:top w:val="single" w:sz="4" w:space="0" w:color="auto"/>
              <w:left w:val="single" w:sz="4" w:space="0" w:color="auto"/>
              <w:bottom w:val="single" w:sz="4" w:space="0" w:color="auto"/>
              <w:right w:val="single" w:sz="4" w:space="0" w:color="auto"/>
            </w:tcBorders>
            <w:hideMark/>
          </w:tcPr>
          <w:p w14:paraId="4542C1DF"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10 ans</w:t>
            </w:r>
          </w:p>
        </w:tc>
      </w:tr>
      <w:tr w:rsidR="008D4BC0" w:rsidRPr="008D4BC0" w14:paraId="48964107" w14:textId="77777777" w:rsidTr="0008722E">
        <w:tc>
          <w:tcPr>
            <w:tcW w:w="4247" w:type="dxa"/>
            <w:tcBorders>
              <w:top w:val="single" w:sz="4" w:space="0" w:color="auto"/>
              <w:left w:val="single" w:sz="4" w:space="0" w:color="auto"/>
              <w:bottom w:val="single" w:sz="4" w:space="0" w:color="auto"/>
              <w:right w:val="single" w:sz="4" w:space="0" w:color="auto"/>
            </w:tcBorders>
            <w:hideMark/>
          </w:tcPr>
          <w:p w14:paraId="02A7321D"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Carte L – RESIDENT DE LONGUE DUREE _ UE</w:t>
            </w:r>
          </w:p>
        </w:tc>
        <w:tc>
          <w:tcPr>
            <w:tcW w:w="4247" w:type="dxa"/>
            <w:tcBorders>
              <w:top w:val="single" w:sz="4" w:space="0" w:color="auto"/>
              <w:left w:val="single" w:sz="4" w:space="0" w:color="auto"/>
              <w:bottom w:val="single" w:sz="4" w:space="0" w:color="auto"/>
              <w:right w:val="single" w:sz="4" w:space="0" w:color="auto"/>
            </w:tcBorders>
            <w:hideMark/>
          </w:tcPr>
          <w:p w14:paraId="633A247A"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10 ans</w:t>
            </w:r>
          </w:p>
        </w:tc>
      </w:tr>
      <w:tr w:rsidR="008D4BC0" w:rsidRPr="008D4BC0" w14:paraId="47E1BC3C" w14:textId="77777777" w:rsidTr="0008722E">
        <w:tc>
          <w:tcPr>
            <w:tcW w:w="4247" w:type="dxa"/>
            <w:tcBorders>
              <w:top w:val="single" w:sz="4" w:space="0" w:color="auto"/>
              <w:left w:val="single" w:sz="4" w:space="0" w:color="auto"/>
              <w:bottom w:val="single" w:sz="4" w:space="0" w:color="auto"/>
              <w:right w:val="single" w:sz="4" w:space="0" w:color="auto"/>
            </w:tcBorders>
            <w:hideMark/>
          </w:tcPr>
          <w:p w14:paraId="474978D1"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Carte EU - Enregistrement</w:t>
            </w:r>
          </w:p>
        </w:tc>
        <w:tc>
          <w:tcPr>
            <w:tcW w:w="4247" w:type="dxa"/>
            <w:tcBorders>
              <w:top w:val="single" w:sz="4" w:space="0" w:color="auto"/>
              <w:left w:val="single" w:sz="4" w:space="0" w:color="auto"/>
              <w:bottom w:val="single" w:sz="4" w:space="0" w:color="auto"/>
              <w:right w:val="single" w:sz="4" w:space="0" w:color="auto"/>
            </w:tcBorders>
            <w:hideMark/>
          </w:tcPr>
          <w:p w14:paraId="68ACCA82"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Maximum 5 ans</w:t>
            </w:r>
          </w:p>
        </w:tc>
      </w:tr>
      <w:tr w:rsidR="008D4BC0" w:rsidRPr="008D4BC0" w14:paraId="272FB4ED" w14:textId="77777777" w:rsidTr="0008722E">
        <w:tc>
          <w:tcPr>
            <w:tcW w:w="4247" w:type="dxa"/>
            <w:tcBorders>
              <w:top w:val="single" w:sz="4" w:space="0" w:color="auto"/>
              <w:left w:val="single" w:sz="4" w:space="0" w:color="auto"/>
              <w:bottom w:val="single" w:sz="4" w:space="0" w:color="auto"/>
              <w:right w:val="single" w:sz="4" w:space="0" w:color="auto"/>
            </w:tcBorders>
            <w:hideMark/>
          </w:tcPr>
          <w:p w14:paraId="39FF2FED"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Carte EU+ - Séjour permanent</w:t>
            </w:r>
          </w:p>
        </w:tc>
        <w:tc>
          <w:tcPr>
            <w:tcW w:w="4247" w:type="dxa"/>
            <w:tcBorders>
              <w:top w:val="single" w:sz="4" w:space="0" w:color="auto"/>
              <w:left w:val="single" w:sz="4" w:space="0" w:color="auto"/>
              <w:bottom w:val="single" w:sz="4" w:space="0" w:color="auto"/>
              <w:right w:val="single" w:sz="4" w:space="0" w:color="auto"/>
            </w:tcBorders>
            <w:hideMark/>
          </w:tcPr>
          <w:p w14:paraId="0DDE60AE"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10 ans</w:t>
            </w:r>
          </w:p>
        </w:tc>
      </w:tr>
      <w:tr w:rsidR="008D4BC0" w:rsidRPr="008D4BC0" w14:paraId="6A0883A3" w14:textId="77777777" w:rsidTr="0008722E">
        <w:tc>
          <w:tcPr>
            <w:tcW w:w="4247" w:type="dxa"/>
            <w:tcBorders>
              <w:top w:val="single" w:sz="4" w:space="0" w:color="auto"/>
              <w:left w:val="single" w:sz="4" w:space="0" w:color="auto"/>
              <w:bottom w:val="single" w:sz="4" w:space="0" w:color="auto"/>
              <w:right w:val="single" w:sz="4" w:space="0" w:color="auto"/>
            </w:tcBorders>
            <w:hideMark/>
          </w:tcPr>
          <w:p w14:paraId="6C3CA709"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Carte F – Membre famille UE (art. 10 DIR 2044/38/CE)</w:t>
            </w:r>
          </w:p>
        </w:tc>
        <w:tc>
          <w:tcPr>
            <w:tcW w:w="4247" w:type="dxa"/>
            <w:tcBorders>
              <w:top w:val="single" w:sz="4" w:space="0" w:color="auto"/>
              <w:left w:val="single" w:sz="4" w:space="0" w:color="auto"/>
              <w:bottom w:val="single" w:sz="4" w:space="0" w:color="auto"/>
              <w:right w:val="single" w:sz="4" w:space="0" w:color="auto"/>
            </w:tcBorders>
            <w:hideMark/>
          </w:tcPr>
          <w:p w14:paraId="6DE0F449"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Maximum 5 ans</w:t>
            </w:r>
          </w:p>
        </w:tc>
      </w:tr>
      <w:tr w:rsidR="008D4BC0" w:rsidRPr="008D4BC0" w14:paraId="5B52A6DF" w14:textId="77777777" w:rsidTr="0008722E">
        <w:tc>
          <w:tcPr>
            <w:tcW w:w="4247" w:type="dxa"/>
            <w:tcBorders>
              <w:top w:val="single" w:sz="4" w:space="0" w:color="auto"/>
              <w:left w:val="single" w:sz="4" w:space="0" w:color="auto"/>
              <w:bottom w:val="single" w:sz="4" w:space="0" w:color="auto"/>
              <w:right w:val="single" w:sz="4" w:space="0" w:color="auto"/>
            </w:tcBorders>
            <w:hideMark/>
          </w:tcPr>
          <w:p w14:paraId="63AEEC70"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Carte F+ membre famille UE (art.10 DIR 2004/38/CE)</w:t>
            </w:r>
          </w:p>
        </w:tc>
        <w:tc>
          <w:tcPr>
            <w:tcW w:w="4247" w:type="dxa"/>
            <w:tcBorders>
              <w:top w:val="single" w:sz="4" w:space="0" w:color="auto"/>
              <w:left w:val="single" w:sz="4" w:space="0" w:color="auto"/>
              <w:bottom w:val="single" w:sz="4" w:space="0" w:color="auto"/>
              <w:right w:val="single" w:sz="4" w:space="0" w:color="auto"/>
            </w:tcBorders>
            <w:hideMark/>
          </w:tcPr>
          <w:p w14:paraId="48B177ED"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10 ans</w:t>
            </w:r>
          </w:p>
        </w:tc>
      </w:tr>
      <w:tr w:rsidR="008D4BC0" w:rsidRPr="008D4BC0" w14:paraId="5987FE00" w14:textId="77777777" w:rsidTr="0008722E">
        <w:tc>
          <w:tcPr>
            <w:tcW w:w="4247" w:type="dxa"/>
            <w:tcBorders>
              <w:top w:val="single" w:sz="4" w:space="0" w:color="auto"/>
              <w:left w:val="single" w:sz="4" w:space="0" w:color="auto"/>
              <w:bottom w:val="single" w:sz="4" w:space="0" w:color="auto"/>
              <w:right w:val="single" w:sz="4" w:space="0" w:color="auto"/>
            </w:tcBorders>
            <w:hideMark/>
          </w:tcPr>
          <w:p w14:paraId="0CD8A8CF"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Carte H – CARTE BLEUE EUROPEENNE</w:t>
            </w:r>
          </w:p>
        </w:tc>
        <w:tc>
          <w:tcPr>
            <w:tcW w:w="4247" w:type="dxa"/>
            <w:tcBorders>
              <w:top w:val="single" w:sz="4" w:space="0" w:color="auto"/>
              <w:left w:val="single" w:sz="4" w:space="0" w:color="auto"/>
              <w:bottom w:val="single" w:sz="4" w:space="0" w:color="auto"/>
              <w:right w:val="single" w:sz="4" w:space="0" w:color="auto"/>
            </w:tcBorders>
            <w:hideMark/>
          </w:tcPr>
          <w:p w14:paraId="6ED0C0F9"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Entre 1 an et 4 ans en fonction de l’autorisation délivrée</w:t>
            </w:r>
          </w:p>
        </w:tc>
      </w:tr>
      <w:tr w:rsidR="008D4BC0" w:rsidRPr="008D4BC0" w14:paraId="4CE50D32" w14:textId="77777777" w:rsidTr="0008722E">
        <w:tc>
          <w:tcPr>
            <w:tcW w:w="4247" w:type="dxa"/>
            <w:tcBorders>
              <w:top w:val="single" w:sz="4" w:space="0" w:color="auto"/>
              <w:left w:val="single" w:sz="4" w:space="0" w:color="auto"/>
              <w:bottom w:val="single" w:sz="4" w:space="0" w:color="auto"/>
              <w:right w:val="single" w:sz="4" w:space="0" w:color="auto"/>
            </w:tcBorders>
            <w:hideMark/>
          </w:tcPr>
          <w:p w14:paraId="5128356B"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sz w:val="20"/>
                <w:szCs w:val="20"/>
                <w:lang w:val="fr-BE"/>
              </w:rPr>
              <w:t>Carte M ARTICLE 50 TUE </w:t>
            </w:r>
          </w:p>
        </w:tc>
        <w:tc>
          <w:tcPr>
            <w:tcW w:w="4247" w:type="dxa"/>
            <w:tcBorders>
              <w:top w:val="single" w:sz="4" w:space="0" w:color="auto"/>
              <w:left w:val="single" w:sz="4" w:space="0" w:color="auto"/>
              <w:bottom w:val="single" w:sz="4" w:space="0" w:color="auto"/>
              <w:right w:val="single" w:sz="4" w:space="0" w:color="auto"/>
            </w:tcBorders>
            <w:hideMark/>
          </w:tcPr>
          <w:p w14:paraId="0E962789"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5 ans pour un séjour non permanent</w:t>
            </w:r>
          </w:p>
          <w:p w14:paraId="31776832"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10 ans pour un séjour permanent</w:t>
            </w:r>
          </w:p>
        </w:tc>
      </w:tr>
      <w:tr w:rsidR="008D4BC0" w:rsidRPr="008D4BC0" w14:paraId="08A800BB" w14:textId="77777777" w:rsidTr="0008722E">
        <w:tc>
          <w:tcPr>
            <w:tcW w:w="4247" w:type="dxa"/>
            <w:tcBorders>
              <w:top w:val="single" w:sz="4" w:space="0" w:color="auto"/>
              <w:left w:val="single" w:sz="4" w:space="0" w:color="auto"/>
              <w:bottom w:val="single" w:sz="4" w:space="0" w:color="auto"/>
              <w:right w:val="single" w:sz="4" w:space="0" w:color="auto"/>
            </w:tcBorders>
            <w:hideMark/>
          </w:tcPr>
          <w:p w14:paraId="0A381880" w14:textId="77777777" w:rsidR="008D4BC0" w:rsidRPr="008D4BC0" w:rsidRDefault="008D4BC0" w:rsidP="008D4BC0">
            <w:pPr>
              <w:spacing w:after="255" w:line="254" w:lineRule="auto"/>
              <w:contextualSpacing/>
              <w:rPr>
                <w:rFonts w:ascii="Arial" w:eastAsia="Times New Roman" w:hAnsi="Arial" w:cs="Arial"/>
                <w:sz w:val="20"/>
                <w:szCs w:val="20"/>
                <w:lang w:val="fr-BE"/>
              </w:rPr>
            </w:pPr>
            <w:r w:rsidRPr="008D4BC0">
              <w:rPr>
                <w:rFonts w:ascii="Arial" w:eastAsia="Times New Roman" w:hAnsi="Arial" w:cs="Arial"/>
                <w:sz w:val="20"/>
                <w:szCs w:val="20"/>
                <w:lang w:val="fr-BE"/>
              </w:rPr>
              <w:t xml:space="preserve">Carte </w:t>
            </w:r>
            <w:r w:rsidRPr="008D4BC0">
              <w:rPr>
                <w:rFonts w:ascii="Arial" w:eastAsia="Times New Roman" w:hAnsi="Arial" w:cs="Times New Roman"/>
                <w:sz w:val="20"/>
                <w:szCs w:val="20"/>
                <w:lang w:val="fr-FR"/>
              </w:rPr>
              <w:t>N ARTICLE 50 TUE - TRAVAILLEUR FRONTRALIER </w:t>
            </w:r>
          </w:p>
        </w:tc>
        <w:tc>
          <w:tcPr>
            <w:tcW w:w="4247" w:type="dxa"/>
            <w:tcBorders>
              <w:top w:val="single" w:sz="4" w:space="0" w:color="auto"/>
              <w:left w:val="single" w:sz="4" w:space="0" w:color="auto"/>
              <w:bottom w:val="single" w:sz="4" w:space="0" w:color="auto"/>
              <w:right w:val="single" w:sz="4" w:space="0" w:color="auto"/>
            </w:tcBorders>
            <w:hideMark/>
          </w:tcPr>
          <w:p w14:paraId="2510981B" w14:textId="77777777" w:rsidR="008D4BC0" w:rsidRPr="008D4BC0" w:rsidRDefault="008D4BC0" w:rsidP="008D4BC0">
            <w:pPr>
              <w:spacing w:after="255" w:line="254" w:lineRule="auto"/>
              <w:contextualSpacing/>
              <w:rPr>
                <w:rFonts w:ascii="Arial" w:eastAsia="Times New Roman" w:hAnsi="Arial" w:cs="Arial"/>
                <w:bCs/>
                <w:sz w:val="20"/>
                <w:szCs w:val="20"/>
                <w:lang w:val="fr-BE"/>
              </w:rPr>
            </w:pPr>
            <w:r w:rsidRPr="008D4BC0">
              <w:rPr>
                <w:rFonts w:ascii="Arial" w:eastAsia="Times New Roman" w:hAnsi="Arial" w:cs="Arial"/>
                <w:bCs/>
                <w:sz w:val="20"/>
                <w:szCs w:val="20"/>
                <w:lang w:val="fr-BE"/>
              </w:rPr>
              <w:t>5 ans</w:t>
            </w:r>
          </w:p>
        </w:tc>
      </w:tr>
    </w:tbl>
    <w:p w14:paraId="3030ACE6" w14:textId="77777777" w:rsidR="008D4BC0" w:rsidRDefault="008D4BC0" w:rsidP="008D4BC0">
      <w:pPr>
        <w:spacing w:after="0" w:line="254" w:lineRule="auto"/>
        <w:ind w:left="720"/>
        <w:contextualSpacing/>
        <w:rPr>
          <w:rFonts w:ascii="Cambria" w:eastAsia="Times New Roman" w:hAnsi="Cambria" w:cs="Arial"/>
          <w:b/>
          <w:sz w:val="26"/>
          <w:szCs w:val="26"/>
          <w:lang w:val="fr-BE"/>
        </w:rPr>
      </w:pPr>
    </w:p>
    <w:p w14:paraId="6D245503" w14:textId="77777777" w:rsidR="008D4BC0" w:rsidRDefault="008D4BC0" w:rsidP="008D4BC0">
      <w:pPr>
        <w:spacing w:after="0" w:line="254" w:lineRule="auto"/>
        <w:ind w:left="720"/>
        <w:contextualSpacing/>
        <w:rPr>
          <w:rFonts w:ascii="Cambria" w:eastAsia="Times New Roman" w:hAnsi="Cambria" w:cs="Arial"/>
          <w:b/>
          <w:sz w:val="26"/>
          <w:szCs w:val="26"/>
          <w:lang w:val="fr-BE"/>
        </w:rPr>
      </w:pPr>
    </w:p>
    <w:p w14:paraId="5A9172CE" w14:textId="77777777" w:rsidR="008D4BC0" w:rsidRDefault="008D4BC0" w:rsidP="008D4BC0">
      <w:pPr>
        <w:spacing w:after="0" w:line="254" w:lineRule="auto"/>
        <w:ind w:left="720"/>
        <w:contextualSpacing/>
        <w:rPr>
          <w:rFonts w:ascii="Cambria" w:eastAsia="Times New Roman" w:hAnsi="Cambria" w:cs="Arial"/>
          <w:b/>
          <w:sz w:val="26"/>
          <w:szCs w:val="26"/>
          <w:lang w:val="fr-BE"/>
        </w:rPr>
      </w:pPr>
    </w:p>
    <w:p w14:paraId="0621D114" w14:textId="77777777" w:rsidR="008D4BC0" w:rsidRDefault="008D4BC0" w:rsidP="008D4BC0">
      <w:pPr>
        <w:spacing w:after="0" w:line="254" w:lineRule="auto"/>
        <w:ind w:left="720"/>
        <w:contextualSpacing/>
        <w:rPr>
          <w:rFonts w:ascii="Cambria" w:eastAsia="Times New Roman" w:hAnsi="Cambria" w:cs="Arial"/>
          <w:b/>
          <w:sz w:val="26"/>
          <w:szCs w:val="26"/>
          <w:lang w:val="fr-BE"/>
        </w:rPr>
      </w:pPr>
    </w:p>
    <w:p w14:paraId="7C6D9ED2" w14:textId="77777777" w:rsidR="008D4BC0" w:rsidRDefault="008D4BC0" w:rsidP="008D4BC0">
      <w:pPr>
        <w:spacing w:after="0" w:line="254" w:lineRule="auto"/>
        <w:ind w:left="720"/>
        <w:contextualSpacing/>
        <w:rPr>
          <w:rFonts w:ascii="Cambria" w:eastAsia="Times New Roman" w:hAnsi="Cambria" w:cs="Arial"/>
          <w:b/>
          <w:sz w:val="26"/>
          <w:szCs w:val="26"/>
          <w:lang w:val="fr-BE"/>
        </w:rPr>
      </w:pPr>
    </w:p>
    <w:p w14:paraId="13B4D1A2" w14:textId="77777777" w:rsidR="008D4BC0" w:rsidRPr="008D4BC0" w:rsidRDefault="008D4BC0" w:rsidP="008D4BC0">
      <w:pPr>
        <w:spacing w:after="0" w:line="254" w:lineRule="auto"/>
        <w:ind w:left="720"/>
        <w:contextualSpacing/>
        <w:rPr>
          <w:rFonts w:ascii="Cambria" w:eastAsia="Times New Roman" w:hAnsi="Cambria" w:cs="Arial"/>
          <w:b/>
          <w:sz w:val="26"/>
          <w:szCs w:val="26"/>
          <w:lang w:val="fr-BE"/>
        </w:rPr>
      </w:pPr>
    </w:p>
    <w:p w14:paraId="5665B86A" w14:textId="77777777" w:rsidR="008D4BC0" w:rsidRPr="008D4BC0" w:rsidRDefault="008D4BC0" w:rsidP="008D4BC0">
      <w:pPr>
        <w:numPr>
          <w:ilvl w:val="0"/>
          <w:numId w:val="3"/>
        </w:numPr>
        <w:spacing w:after="0" w:line="254" w:lineRule="auto"/>
        <w:contextualSpacing/>
        <w:rPr>
          <w:rFonts w:ascii="Cambria" w:eastAsia="Times New Roman" w:hAnsi="Cambria" w:cs="Arial"/>
          <w:b/>
          <w:sz w:val="24"/>
          <w:szCs w:val="24"/>
          <w:lang w:val="fr-BE"/>
        </w:rPr>
      </w:pPr>
      <w:r w:rsidRPr="008D4BC0">
        <w:rPr>
          <w:rFonts w:ascii="Cambria" w:eastAsia="Times New Roman" w:hAnsi="Cambria" w:cs="Arial"/>
          <w:b/>
          <w:sz w:val="24"/>
          <w:szCs w:val="24"/>
          <w:lang w:val="fr-BE"/>
        </w:rPr>
        <w:lastRenderedPageBreak/>
        <w:t>Étranger non UE</w:t>
      </w:r>
    </w:p>
    <w:p w14:paraId="17609194" w14:textId="77777777" w:rsidR="008D4BC0" w:rsidRPr="008D4BC0" w:rsidRDefault="008D4BC0" w:rsidP="008D4BC0">
      <w:pPr>
        <w:spacing w:after="0" w:line="254" w:lineRule="auto"/>
        <w:ind w:left="720"/>
        <w:contextualSpacing/>
        <w:rPr>
          <w:rFonts w:ascii="Cambria" w:eastAsia="Times New Roman" w:hAnsi="Cambria" w:cs="Arial"/>
          <w:b/>
          <w:sz w:val="26"/>
          <w:szCs w:val="26"/>
          <w:lang w:val="fr-BE"/>
        </w:rPr>
      </w:pPr>
    </w:p>
    <w:tbl>
      <w:tblPr>
        <w:tblW w:w="9630" w:type="dxa"/>
        <w:jc w:val="center"/>
        <w:tblLayout w:type="fixed"/>
        <w:tblLook w:val="04A0" w:firstRow="1" w:lastRow="0" w:firstColumn="1" w:lastColumn="0" w:noHBand="0" w:noVBand="1"/>
      </w:tblPr>
      <w:tblGrid>
        <w:gridCol w:w="9630"/>
      </w:tblGrid>
      <w:tr w:rsidR="008D4BC0" w:rsidRPr="008D4BC0" w14:paraId="79686DCC" w14:textId="77777777" w:rsidTr="0008722E">
        <w:trPr>
          <w:trHeight w:val="331"/>
          <w:jc w:val="center"/>
        </w:trPr>
        <w:tc>
          <w:tcPr>
            <w:tcW w:w="9634" w:type="dxa"/>
            <w:tcBorders>
              <w:top w:val="single" w:sz="4" w:space="0" w:color="000000"/>
              <w:left w:val="single" w:sz="4" w:space="0" w:color="000000"/>
              <w:bottom w:val="dotted" w:sz="4" w:space="0" w:color="000000"/>
              <w:right w:val="single" w:sz="4" w:space="0" w:color="000000"/>
            </w:tcBorders>
            <w:hideMark/>
          </w:tcPr>
          <w:p w14:paraId="6EBD90C9" w14:textId="77777777" w:rsidR="008D4BC0" w:rsidRPr="008D4BC0" w:rsidRDefault="008D4BC0" w:rsidP="008D4BC0">
            <w:pPr>
              <w:autoSpaceDE w:val="0"/>
              <w:autoSpaceDN w:val="0"/>
              <w:adjustRightInd w:val="0"/>
              <w:spacing w:after="0" w:line="240" w:lineRule="auto"/>
              <w:jc w:val="center"/>
              <w:rPr>
                <w:rFonts w:ascii="Arial" w:eastAsia="Times New Roman" w:hAnsi="Arial" w:cs="Arial"/>
                <w:color w:val="000000"/>
                <w:sz w:val="20"/>
                <w:szCs w:val="20"/>
                <w:lang w:val="fr-BE"/>
              </w:rPr>
            </w:pPr>
            <w:r w:rsidRPr="008D4BC0">
              <w:rPr>
                <w:rFonts w:ascii="Arial" w:eastAsia="Times New Roman" w:hAnsi="Arial" w:cs="Arial"/>
                <w:b/>
                <w:bCs/>
                <w:color w:val="000000"/>
                <w:sz w:val="20"/>
                <w:szCs w:val="20"/>
                <w:lang w:val="fr-BE"/>
              </w:rPr>
              <w:t xml:space="preserve">SEJOUR LIMITE </w:t>
            </w:r>
          </w:p>
        </w:tc>
      </w:tr>
      <w:tr w:rsidR="008D4BC0" w:rsidRPr="008D4BC0" w14:paraId="0F4D791E" w14:textId="77777777" w:rsidTr="0008722E">
        <w:trPr>
          <w:trHeight w:val="223"/>
          <w:jc w:val="center"/>
        </w:trPr>
        <w:tc>
          <w:tcPr>
            <w:tcW w:w="9634" w:type="dxa"/>
            <w:tcBorders>
              <w:top w:val="dotted" w:sz="4" w:space="0" w:color="000000"/>
              <w:left w:val="single" w:sz="4" w:space="0" w:color="000000"/>
              <w:bottom w:val="single" w:sz="4" w:space="0" w:color="000000"/>
              <w:right w:val="single" w:sz="4" w:space="0" w:color="000000"/>
            </w:tcBorders>
            <w:hideMark/>
          </w:tcPr>
          <w:p w14:paraId="364911D6" w14:textId="77777777" w:rsidR="008D4BC0" w:rsidRPr="008D4BC0" w:rsidRDefault="008D4BC0" w:rsidP="008D4BC0">
            <w:pPr>
              <w:autoSpaceDE w:val="0"/>
              <w:autoSpaceDN w:val="0"/>
              <w:adjustRightInd w:val="0"/>
              <w:spacing w:after="0" w:line="240" w:lineRule="auto"/>
              <w:jc w:val="center"/>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 xml:space="preserve">Carte A </w:t>
            </w:r>
          </w:p>
          <w:p w14:paraId="2C3E19C8" w14:textId="77777777" w:rsidR="008D4BC0" w:rsidRPr="008D4BC0" w:rsidRDefault="008D4BC0" w:rsidP="008D4BC0">
            <w:pPr>
              <w:autoSpaceDE w:val="0"/>
              <w:autoSpaceDN w:val="0"/>
              <w:adjustRightInd w:val="0"/>
              <w:spacing w:after="0" w:line="240" w:lineRule="auto"/>
              <w:jc w:val="center"/>
              <w:rPr>
                <w:rFonts w:ascii="Arial" w:eastAsia="Calibri" w:hAnsi="Arial" w:cs="Arial"/>
                <w:color w:val="000000"/>
                <w:sz w:val="20"/>
                <w:szCs w:val="20"/>
                <w:lang w:val="fr-BE"/>
              </w:rPr>
            </w:pPr>
            <w:r w:rsidRPr="008D4BC0">
              <w:rPr>
                <w:rFonts w:ascii="Arial" w:eastAsia="Times New Roman" w:hAnsi="Arial" w:cs="Arial"/>
                <w:color w:val="000000"/>
                <w:sz w:val="20"/>
                <w:szCs w:val="20"/>
                <w:lang w:val="fr-BE"/>
              </w:rPr>
              <w:t>Travailleur hautement qualifié issu de pays tiers qui n’est pas citoyen ressortissant de l’EU</w:t>
            </w:r>
            <w:r w:rsidRPr="008D4BC0">
              <w:rPr>
                <w:rFonts w:ascii="Arial" w:eastAsia="Calibri" w:hAnsi="Arial" w:cs="Arial"/>
                <w:color w:val="000000"/>
                <w:sz w:val="20"/>
                <w:szCs w:val="20"/>
                <w:lang w:val="fr-BE"/>
              </w:rPr>
              <w:t>.</w:t>
            </w:r>
          </w:p>
          <w:p w14:paraId="656FDBBB" w14:textId="77777777" w:rsidR="008D4BC0" w:rsidRPr="008D4BC0" w:rsidRDefault="008D4BC0" w:rsidP="008D4BC0">
            <w:pPr>
              <w:autoSpaceDE w:val="0"/>
              <w:autoSpaceDN w:val="0"/>
              <w:adjustRightInd w:val="0"/>
              <w:spacing w:after="0" w:line="240" w:lineRule="auto"/>
              <w:jc w:val="center"/>
              <w:rPr>
                <w:rFonts w:ascii="Arial" w:eastAsia="Times New Roman" w:hAnsi="Arial" w:cs="Arial"/>
                <w:color w:val="000000"/>
                <w:sz w:val="20"/>
                <w:szCs w:val="20"/>
                <w:lang w:val="fr-BE"/>
              </w:rPr>
            </w:pPr>
            <w:hyperlink r:id="rId13" w:history="1">
              <w:r w:rsidRPr="008D4BC0">
                <w:rPr>
                  <w:rFonts w:ascii="Arial" w:eastAsia="Times New Roman" w:hAnsi="Arial" w:cs="Arial"/>
                  <w:color w:val="000000"/>
                  <w:sz w:val="20"/>
                  <w:szCs w:val="20"/>
                  <w:u w:val="single"/>
                  <w:lang w:val="fr-BE"/>
                </w:rPr>
                <w:t>carte H</w:t>
              </w:r>
            </w:hyperlink>
          </w:p>
        </w:tc>
      </w:tr>
      <w:tr w:rsidR="008D4BC0" w:rsidRPr="008D4BC0" w14:paraId="7A17C93E" w14:textId="77777777" w:rsidTr="0008722E">
        <w:trPr>
          <w:trHeight w:val="331"/>
          <w:jc w:val="center"/>
        </w:trPr>
        <w:tc>
          <w:tcPr>
            <w:tcW w:w="9634" w:type="dxa"/>
            <w:tcBorders>
              <w:top w:val="single" w:sz="4" w:space="0" w:color="000000"/>
              <w:left w:val="single" w:sz="4" w:space="0" w:color="000000"/>
              <w:bottom w:val="dotted" w:sz="4" w:space="0" w:color="000000"/>
              <w:right w:val="single" w:sz="4" w:space="0" w:color="000000"/>
            </w:tcBorders>
            <w:hideMark/>
          </w:tcPr>
          <w:p w14:paraId="2A2C21C2" w14:textId="77777777" w:rsidR="008D4BC0" w:rsidRPr="008D4BC0" w:rsidRDefault="008D4BC0" w:rsidP="008D4BC0">
            <w:pPr>
              <w:autoSpaceDE w:val="0"/>
              <w:autoSpaceDN w:val="0"/>
              <w:adjustRightInd w:val="0"/>
              <w:spacing w:after="0" w:line="240" w:lineRule="auto"/>
              <w:jc w:val="center"/>
              <w:rPr>
                <w:rFonts w:ascii="Arial" w:eastAsia="Times New Roman" w:hAnsi="Arial" w:cs="Arial"/>
                <w:color w:val="000000"/>
                <w:sz w:val="20"/>
                <w:szCs w:val="20"/>
                <w:lang w:val="fr-BE"/>
              </w:rPr>
            </w:pPr>
            <w:r w:rsidRPr="008D4BC0">
              <w:rPr>
                <w:rFonts w:ascii="Arial" w:eastAsia="Times New Roman" w:hAnsi="Arial" w:cs="Arial"/>
                <w:b/>
                <w:bCs/>
                <w:color w:val="000000"/>
                <w:sz w:val="20"/>
                <w:szCs w:val="20"/>
                <w:lang w:val="fr-BE"/>
              </w:rPr>
              <w:t xml:space="preserve">SEJOUR ILLIMITE </w:t>
            </w:r>
          </w:p>
        </w:tc>
      </w:tr>
      <w:tr w:rsidR="008D4BC0" w:rsidRPr="008D4BC0" w14:paraId="2491816B" w14:textId="77777777" w:rsidTr="0008722E">
        <w:trPr>
          <w:trHeight w:val="222"/>
          <w:jc w:val="center"/>
        </w:trPr>
        <w:tc>
          <w:tcPr>
            <w:tcW w:w="9634" w:type="dxa"/>
            <w:tcBorders>
              <w:top w:val="dotted" w:sz="4" w:space="0" w:color="000000"/>
              <w:left w:val="single" w:sz="4" w:space="0" w:color="000000"/>
              <w:bottom w:val="single" w:sz="4" w:space="0" w:color="000000"/>
              <w:right w:val="single" w:sz="4" w:space="0" w:color="000000"/>
            </w:tcBorders>
            <w:hideMark/>
          </w:tcPr>
          <w:p w14:paraId="7D905172" w14:textId="77777777" w:rsidR="008D4BC0" w:rsidRPr="008D4BC0" w:rsidRDefault="008D4BC0" w:rsidP="008D4BC0">
            <w:pPr>
              <w:autoSpaceDE w:val="0"/>
              <w:autoSpaceDN w:val="0"/>
              <w:adjustRightInd w:val="0"/>
              <w:spacing w:after="0" w:line="240" w:lineRule="auto"/>
              <w:jc w:val="center"/>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 xml:space="preserve">Carte B </w:t>
            </w:r>
          </w:p>
        </w:tc>
      </w:tr>
      <w:tr w:rsidR="008D4BC0" w:rsidRPr="008D4BC0" w14:paraId="1F01028D" w14:textId="77777777" w:rsidTr="0008722E">
        <w:trPr>
          <w:trHeight w:val="331"/>
          <w:jc w:val="center"/>
        </w:trPr>
        <w:tc>
          <w:tcPr>
            <w:tcW w:w="9634" w:type="dxa"/>
            <w:tcBorders>
              <w:top w:val="single" w:sz="4" w:space="0" w:color="000000"/>
              <w:left w:val="single" w:sz="4" w:space="0" w:color="000000"/>
              <w:bottom w:val="dotted" w:sz="4" w:space="0" w:color="000000"/>
              <w:right w:val="single" w:sz="4" w:space="0" w:color="000000"/>
            </w:tcBorders>
            <w:hideMark/>
          </w:tcPr>
          <w:p w14:paraId="7D1EBB36"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b/>
                <w:bCs/>
                <w:color w:val="000000"/>
                <w:sz w:val="20"/>
                <w:szCs w:val="20"/>
                <w:lang w:val="fr-BE"/>
              </w:rPr>
              <w:t xml:space="preserve">ETABLISSEMENT </w:t>
            </w:r>
          </w:p>
        </w:tc>
      </w:tr>
      <w:tr w:rsidR="008D4BC0" w:rsidRPr="008D4BC0" w14:paraId="12B21DBC" w14:textId="77777777" w:rsidTr="0008722E">
        <w:trPr>
          <w:trHeight w:val="223"/>
          <w:jc w:val="center"/>
        </w:trPr>
        <w:tc>
          <w:tcPr>
            <w:tcW w:w="9634" w:type="dxa"/>
            <w:tcBorders>
              <w:top w:val="dotted" w:sz="4" w:space="0" w:color="000000"/>
              <w:left w:val="single" w:sz="4" w:space="0" w:color="000000"/>
              <w:bottom w:val="single" w:sz="4" w:space="0" w:color="000000"/>
              <w:right w:val="single" w:sz="4" w:space="0" w:color="000000"/>
            </w:tcBorders>
            <w:hideMark/>
          </w:tcPr>
          <w:p w14:paraId="04CB9F7C"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 xml:space="preserve">Carte K </w:t>
            </w:r>
            <w:r w:rsidRPr="008D4BC0">
              <w:rPr>
                <w:rFonts w:ascii="Arial" w:eastAsia="Times New Roman" w:hAnsi="Arial" w:cs="Arial"/>
                <w:color w:val="000000"/>
                <w:sz w:val="20"/>
                <w:szCs w:val="20"/>
                <w:vertAlign w:val="superscript"/>
                <w:lang w:val="fr-BE"/>
              </w:rPr>
              <w:footnoteReference w:id="17"/>
            </w:r>
          </w:p>
        </w:tc>
      </w:tr>
      <w:tr w:rsidR="008D4BC0" w:rsidRPr="008D4BC0" w14:paraId="59F20A84" w14:textId="77777777" w:rsidTr="0008722E">
        <w:trPr>
          <w:trHeight w:val="331"/>
          <w:jc w:val="center"/>
        </w:trPr>
        <w:tc>
          <w:tcPr>
            <w:tcW w:w="9634" w:type="dxa"/>
            <w:tcBorders>
              <w:top w:val="single" w:sz="4" w:space="0" w:color="000000"/>
              <w:left w:val="single" w:sz="4" w:space="0" w:color="000000"/>
              <w:bottom w:val="dotted" w:sz="4" w:space="0" w:color="000000"/>
              <w:right w:val="single" w:sz="4" w:space="0" w:color="000000"/>
            </w:tcBorders>
            <w:hideMark/>
          </w:tcPr>
          <w:p w14:paraId="562B65ED"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b/>
                <w:bCs/>
                <w:color w:val="000000"/>
                <w:sz w:val="20"/>
                <w:szCs w:val="20"/>
                <w:lang w:val="fr-BE"/>
              </w:rPr>
              <w:t>RESIDENT LONGUE DUREE</w:t>
            </w:r>
          </w:p>
        </w:tc>
      </w:tr>
      <w:tr w:rsidR="008D4BC0" w:rsidRPr="008D4BC0" w14:paraId="14BF0FC4" w14:textId="77777777" w:rsidTr="0008722E">
        <w:trPr>
          <w:trHeight w:val="223"/>
          <w:jc w:val="center"/>
        </w:trPr>
        <w:tc>
          <w:tcPr>
            <w:tcW w:w="9634" w:type="dxa"/>
            <w:tcBorders>
              <w:top w:val="dotted" w:sz="4" w:space="0" w:color="000000"/>
              <w:left w:val="single" w:sz="4" w:space="0" w:color="auto"/>
              <w:bottom w:val="single" w:sz="4" w:space="0" w:color="auto"/>
              <w:right w:val="single" w:sz="4" w:space="0" w:color="000000"/>
            </w:tcBorders>
            <w:hideMark/>
          </w:tcPr>
          <w:p w14:paraId="358A467E"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Carte L</w:t>
            </w:r>
            <w:r w:rsidRPr="008D4BC0">
              <w:rPr>
                <w:rFonts w:ascii="Arial" w:eastAsia="Times New Roman" w:hAnsi="Arial" w:cs="Arial"/>
                <w:color w:val="000000"/>
                <w:sz w:val="20"/>
                <w:szCs w:val="20"/>
                <w:vertAlign w:val="superscript"/>
                <w:lang w:val="fr-BE"/>
              </w:rPr>
              <w:footnoteReference w:id="18"/>
            </w:r>
            <w:r w:rsidRPr="008D4BC0">
              <w:rPr>
                <w:rFonts w:ascii="Arial" w:eastAsia="Times New Roman" w:hAnsi="Arial" w:cs="Arial"/>
                <w:color w:val="000000"/>
                <w:sz w:val="20"/>
                <w:szCs w:val="20"/>
                <w:lang w:val="fr-BE"/>
              </w:rPr>
              <w:t xml:space="preserve"> </w:t>
            </w:r>
          </w:p>
        </w:tc>
      </w:tr>
      <w:tr w:rsidR="008D4BC0" w:rsidRPr="008D4BC0" w14:paraId="41E36DDD" w14:textId="77777777" w:rsidTr="0008722E">
        <w:trPr>
          <w:trHeight w:val="223"/>
          <w:jc w:val="center"/>
        </w:trPr>
        <w:tc>
          <w:tcPr>
            <w:tcW w:w="9634" w:type="dxa"/>
            <w:tcBorders>
              <w:top w:val="single" w:sz="4" w:space="0" w:color="auto"/>
              <w:left w:val="single" w:sz="4" w:space="0" w:color="auto"/>
              <w:bottom w:val="dotted" w:sz="4" w:space="0" w:color="000000"/>
              <w:right w:val="single" w:sz="4" w:space="0" w:color="auto"/>
            </w:tcBorders>
            <w:hideMark/>
          </w:tcPr>
          <w:p w14:paraId="00CC8A54"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b/>
                <w:bCs/>
                <w:color w:val="000000"/>
                <w:sz w:val="20"/>
                <w:szCs w:val="20"/>
                <w:lang w:val="fr-BE"/>
              </w:rPr>
            </w:pPr>
            <w:r w:rsidRPr="008D4BC0">
              <w:rPr>
                <w:rFonts w:ascii="Arial" w:eastAsia="Times New Roman" w:hAnsi="Arial" w:cs="Arial"/>
                <w:b/>
                <w:bCs/>
                <w:sz w:val="20"/>
                <w:szCs w:val="20"/>
                <w:lang w:val="fr-BE"/>
              </w:rPr>
              <w:t>ARTICLE 50 TUE </w:t>
            </w:r>
          </w:p>
        </w:tc>
      </w:tr>
      <w:tr w:rsidR="008D4BC0" w:rsidRPr="008D4BC0" w14:paraId="45814009" w14:textId="77777777" w:rsidTr="0008722E">
        <w:trPr>
          <w:trHeight w:val="223"/>
          <w:jc w:val="center"/>
        </w:trPr>
        <w:tc>
          <w:tcPr>
            <w:tcW w:w="9634" w:type="dxa"/>
            <w:tcBorders>
              <w:top w:val="dotted" w:sz="4" w:space="0" w:color="000000"/>
              <w:left w:val="single" w:sz="4" w:space="0" w:color="auto"/>
              <w:bottom w:val="single" w:sz="4" w:space="0" w:color="auto"/>
              <w:right w:val="single" w:sz="4" w:space="0" w:color="auto"/>
            </w:tcBorders>
            <w:hideMark/>
          </w:tcPr>
          <w:p w14:paraId="4CFA9DB6"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Carte M</w:t>
            </w:r>
          </w:p>
        </w:tc>
      </w:tr>
      <w:tr w:rsidR="008D4BC0" w:rsidRPr="008D4BC0" w14:paraId="47FCFC90" w14:textId="77777777" w:rsidTr="0008722E">
        <w:trPr>
          <w:trHeight w:val="223"/>
          <w:jc w:val="center"/>
        </w:trPr>
        <w:tc>
          <w:tcPr>
            <w:tcW w:w="9634" w:type="dxa"/>
            <w:tcBorders>
              <w:top w:val="single" w:sz="4" w:space="0" w:color="auto"/>
              <w:left w:val="single" w:sz="4" w:space="0" w:color="auto"/>
              <w:bottom w:val="dotted" w:sz="4" w:space="0" w:color="000000"/>
              <w:right w:val="single" w:sz="4" w:space="0" w:color="auto"/>
            </w:tcBorders>
            <w:hideMark/>
          </w:tcPr>
          <w:p w14:paraId="0A8268D9"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b/>
                <w:bCs/>
                <w:color w:val="000000"/>
                <w:sz w:val="20"/>
                <w:szCs w:val="20"/>
                <w:lang w:val="fr-BE"/>
              </w:rPr>
            </w:pPr>
            <w:r w:rsidRPr="008D4BC0">
              <w:rPr>
                <w:rFonts w:ascii="Arial" w:eastAsia="Times New Roman" w:hAnsi="Arial" w:cs="Times New Roman"/>
                <w:b/>
                <w:bCs/>
                <w:sz w:val="20"/>
                <w:szCs w:val="20"/>
                <w:lang w:val="fr-FR"/>
              </w:rPr>
              <w:t>ARTICLE 50 TUE - TRAVAILLEUR FRONTRALIER </w:t>
            </w:r>
          </w:p>
        </w:tc>
      </w:tr>
      <w:tr w:rsidR="008D4BC0" w:rsidRPr="008D4BC0" w14:paraId="60E46F5E" w14:textId="77777777" w:rsidTr="0008722E">
        <w:trPr>
          <w:trHeight w:val="223"/>
          <w:jc w:val="center"/>
        </w:trPr>
        <w:tc>
          <w:tcPr>
            <w:tcW w:w="9634" w:type="dxa"/>
            <w:tcBorders>
              <w:top w:val="dotted" w:sz="4" w:space="0" w:color="000000"/>
              <w:left w:val="single" w:sz="4" w:space="0" w:color="auto"/>
              <w:bottom w:val="dotted" w:sz="4" w:space="0" w:color="000000"/>
              <w:right w:val="single" w:sz="4" w:space="0" w:color="auto"/>
            </w:tcBorders>
            <w:hideMark/>
          </w:tcPr>
          <w:p w14:paraId="4F71EED6"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Carte N</w:t>
            </w:r>
          </w:p>
        </w:tc>
      </w:tr>
      <w:tr w:rsidR="008D4BC0" w:rsidRPr="008D4BC0" w14:paraId="7EF747BE" w14:textId="77777777" w:rsidTr="0008722E">
        <w:trPr>
          <w:trHeight w:val="223"/>
          <w:jc w:val="center"/>
        </w:trPr>
        <w:tc>
          <w:tcPr>
            <w:tcW w:w="9634" w:type="dxa"/>
            <w:tcBorders>
              <w:top w:val="dotted" w:sz="4" w:space="0" w:color="000000"/>
              <w:left w:val="single" w:sz="4" w:space="0" w:color="auto"/>
              <w:bottom w:val="single" w:sz="4" w:space="0" w:color="auto"/>
              <w:right w:val="single" w:sz="4" w:space="0" w:color="auto"/>
            </w:tcBorders>
          </w:tcPr>
          <w:p w14:paraId="36914B01"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p>
        </w:tc>
      </w:tr>
    </w:tbl>
    <w:p w14:paraId="6F8830D1" w14:textId="77777777" w:rsidR="008D4BC0" w:rsidRPr="008D4BC0" w:rsidRDefault="008D4BC0" w:rsidP="008D4BC0">
      <w:pPr>
        <w:spacing w:after="0" w:line="254" w:lineRule="auto"/>
        <w:ind w:left="720"/>
        <w:contextualSpacing/>
        <w:jc w:val="both"/>
        <w:rPr>
          <w:rFonts w:ascii="Cambria" w:eastAsia="Times New Roman" w:hAnsi="Cambria" w:cs="Arial"/>
          <w:b/>
          <w:bCs/>
          <w:color w:val="000000"/>
          <w:sz w:val="24"/>
          <w:szCs w:val="24"/>
          <w:lang w:val="fr-BE"/>
        </w:rPr>
      </w:pPr>
    </w:p>
    <w:p w14:paraId="56C5B83D" w14:textId="77777777" w:rsidR="008D4BC0" w:rsidRPr="008D4BC0" w:rsidRDefault="008D4BC0" w:rsidP="008D4BC0">
      <w:pPr>
        <w:numPr>
          <w:ilvl w:val="0"/>
          <w:numId w:val="3"/>
        </w:numPr>
        <w:spacing w:after="0" w:line="254" w:lineRule="auto"/>
        <w:contextualSpacing/>
        <w:jc w:val="both"/>
        <w:rPr>
          <w:rFonts w:ascii="Cambria" w:eastAsia="Times New Roman" w:hAnsi="Cambria" w:cs="Arial"/>
          <w:b/>
          <w:bCs/>
          <w:color w:val="000000"/>
          <w:sz w:val="24"/>
          <w:szCs w:val="24"/>
          <w:lang w:val="fr-BE"/>
        </w:rPr>
      </w:pPr>
      <w:r w:rsidRPr="008D4BC0">
        <w:rPr>
          <w:rFonts w:ascii="Cambria" w:eastAsia="Times New Roman" w:hAnsi="Cambria" w:cs="Arial"/>
          <w:b/>
          <w:bCs/>
          <w:color w:val="000000"/>
          <w:sz w:val="24"/>
          <w:szCs w:val="24"/>
          <w:lang w:val="fr-BE"/>
        </w:rPr>
        <w:t>Étranger non UE qui est membre de famille d’un citoyen UE</w:t>
      </w:r>
    </w:p>
    <w:p w14:paraId="7A39CECE" w14:textId="77777777" w:rsidR="008D4BC0" w:rsidRPr="008D4BC0" w:rsidRDefault="008D4BC0" w:rsidP="008D4BC0">
      <w:pPr>
        <w:spacing w:after="0" w:line="240" w:lineRule="auto"/>
        <w:rPr>
          <w:rFonts w:ascii="Arial" w:eastAsia="Times New Roman" w:hAnsi="Arial" w:cs="Arial"/>
          <w:b/>
          <w:bCs/>
          <w:color w:val="000000"/>
          <w:sz w:val="20"/>
          <w:szCs w:val="20"/>
          <w:u w:val="single"/>
          <w:lang w:val="fr-BE"/>
        </w:rPr>
      </w:pPr>
    </w:p>
    <w:tbl>
      <w:tblPr>
        <w:tblW w:w="0" w:type="dxa"/>
        <w:jc w:val="center"/>
        <w:tblLayout w:type="fixed"/>
        <w:tblLook w:val="04A0" w:firstRow="1" w:lastRow="0" w:firstColumn="1" w:lastColumn="0" w:noHBand="0" w:noVBand="1"/>
      </w:tblPr>
      <w:tblGrid>
        <w:gridCol w:w="9840"/>
      </w:tblGrid>
      <w:tr w:rsidR="008D4BC0" w:rsidRPr="008D4BC0" w14:paraId="4FD3DD85" w14:textId="77777777" w:rsidTr="0008722E">
        <w:trPr>
          <w:trHeight w:val="331"/>
          <w:jc w:val="center"/>
        </w:trPr>
        <w:tc>
          <w:tcPr>
            <w:tcW w:w="9840" w:type="dxa"/>
            <w:tcBorders>
              <w:top w:val="single" w:sz="4" w:space="0" w:color="000000"/>
              <w:left w:val="single" w:sz="4" w:space="0" w:color="000000"/>
              <w:bottom w:val="dotted" w:sz="4" w:space="0" w:color="000000"/>
              <w:right w:val="single" w:sz="4" w:space="0" w:color="000000"/>
            </w:tcBorders>
            <w:hideMark/>
          </w:tcPr>
          <w:p w14:paraId="16BF9C17"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b/>
                <w:bCs/>
                <w:color w:val="000000"/>
                <w:sz w:val="20"/>
                <w:szCs w:val="20"/>
                <w:lang w:val="fr-BE"/>
              </w:rPr>
              <w:t>MEMBRE FAMILLE UE ART 10 DIR 2004/38/CE</w:t>
            </w:r>
          </w:p>
        </w:tc>
      </w:tr>
      <w:tr w:rsidR="008D4BC0" w:rsidRPr="008D4BC0" w14:paraId="4EE2150E" w14:textId="77777777" w:rsidTr="0008722E">
        <w:trPr>
          <w:trHeight w:val="503"/>
          <w:jc w:val="center"/>
        </w:trPr>
        <w:tc>
          <w:tcPr>
            <w:tcW w:w="9840" w:type="dxa"/>
            <w:tcBorders>
              <w:top w:val="dotted" w:sz="4" w:space="0" w:color="000000"/>
              <w:left w:val="single" w:sz="4" w:space="0" w:color="auto"/>
              <w:bottom w:val="single" w:sz="4" w:space="0" w:color="000000"/>
              <w:right w:val="single" w:sz="4" w:space="0" w:color="auto"/>
            </w:tcBorders>
            <w:hideMark/>
          </w:tcPr>
          <w:p w14:paraId="0DE615E1"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Carte F</w:t>
            </w:r>
          </w:p>
        </w:tc>
      </w:tr>
      <w:tr w:rsidR="008D4BC0" w:rsidRPr="008D4BC0" w14:paraId="2CD28E28" w14:textId="77777777" w:rsidTr="0008722E">
        <w:trPr>
          <w:trHeight w:val="331"/>
          <w:jc w:val="center"/>
        </w:trPr>
        <w:tc>
          <w:tcPr>
            <w:tcW w:w="9840" w:type="dxa"/>
            <w:tcBorders>
              <w:top w:val="single" w:sz="4" w:space="0" w:color="000000"/>
              <w:left w:val="single" w:sz="4" w:space="0" w:color="000000"/>
              <w:bottom w:val="dotted" w:sz="4" w:space="0" w:color="000000"/>
              <w:right w:val="single" w:sz="4" w:space="0" w:color="000000"/>
            </w:tcBorders>
            <w:hideMark/>
          </w:tcPr>
          <w:p w14:paraId="524E9C64"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b/>
                <w:bCs/>
                <w:color w:val="000000"/>
                <w:sz w:val="20"/>
                <w:szCs w:val="20"/>
                <w:lang w:val="fr-BE"/>
              </w:rPr>
              <w:t>MEMBRE FAMILLE UE ART 20 DIR  2004/38/CE</w:t>
            </w:r>
          </w:p>
        </w:tc>
      </w:tr>
      <w:tr w:rsidR="008D4BC0" w:rsidRPr="008D4BC0" w14:paraId="524DAE24" w14:textId="77777777" w:rsidTr="0008722E">
        <w:trPr>
          <w:trHeight w:val="283"/>
          <w:jc w:val="center"/>
        </w:trPr>
        <w:tc>
          <w:tcPr>
            <w:tcW w:w="9840" w:type="dxa"/>
            <w:tcBorders>
              <w:top w:val="dotted" w:sz="4" w:space="0" w:color="000000"/>
              <w:left w:val="single" w:sz="4" w:space="0" w:color="000000"/>
              <w:bottom w:val="single" w:sz="4" w:space="0" w:color="000000"/>
              <w:right w:val="single" w:sz="4" w:space="0" w:color="000000"/>
            </w:tcBorders>
            <w:hideMark/>
          </w:tcPr>
          <w:p w14:paraId="24A4689A"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Carte F+</w:t>
            </w:r>
          </w:p>
        </w:tc>
      </w:tr>
    </w:tbl>
    <w:p w14:paraId="4942D825" w14:textId="77777777" w:rsidR="008D4BC0" w:rsidRPr="008D4BC0" w:rsidRDefault="008D4BC0" w:rsidP="008D4BC0">
      <w:pPr>
        <w:spacing w:after="0" w:line="240" w:lineRule="auto"/>
        <w:rPr>
          <w:rFonts w:ascii="Arial" w:eastAsia="Times New Roman" w:hAnsi="Arial" w:cs="Arial"/>
          <w:b/>
          <w:bCs/>
          <w:color w:val="000000"/>
          <w:sz w:val="20"/>
          <w:szCs w:val="20"/>
          <w:u w:val="single"/>
          <w:lang w:val="fr-BE"/>
        </w:rPr>
      </w:pPr>
    </w:p>
    <w:p w14:paraId="246ACF32" w14:textId="77777777" w:rsidR="008D4BC0" w:rsidRPr="008D4BC0" w:rsidRDefault="008D4BC0" w:rsidP="008D4BC0">
      <w:pPr>
        <w:numPr>
          <w:ilvl w:val="0"/>
          <w:numId w:val="3"/>
        </w:numPr>
        <w:spacing w:after="0" w:line="254" w:lineRule="auto"/>
        <w:contextualSpacing/>
        <w:jc w:val="both"/>
        <w:rPr>
          <w:rFonts w:ascii="Cambria" w:eastAsia="Times New Roman" w:hAnsi="Cambria" w:cs="Arial"/>
          <w:b/>
          <w:bCs/>
          <w:color w:val="000000"/>
          <w:sz w:val="26"/>
          <w:szCs w:val="26"/>
          <w:lang w:val="fr-BE"/>
        </w:rPr>
      </w:pPr>
      <w:r w:rsidRPr="008D4BC0">
        <w:rPr>
          <w:rFonts w:ascii="Cambria" w:eastAsia="Times New Roman" w:hAnsi="Cambria" w:cs="Arial"/>
          <w:b/>
          <w:bCs/>
          <w:color w:val="000000"/>
          <w:sz w:val="24"/>
          <w:szCs w:val="24"/>
          <w:lang w:val="fr-BE"/>
        </w:rPr>
        <w:t>Citoyen UE</w:t>
      </w:r>
    </w:p>
    <w:p w14:paraId="309B7D25" w14:textId="77777777" w:rsidR="008D4BC0" w:rsidRPr="008D4BC0" w:rsidRDefault="008D4BC0" w:rsidP="008D4BC0">
      <w:pPr>
        <w:spacing w:after="0" w:line="240" w:lineRule="auto"/>
        <w:rPr>
          <w:rFonts w:ascii="Arial" w:eastAsia="Times New Roman" w:hAnsi="Arial" w:cs="Arial"/>
          <w:b/>
          <w:bCs/>
          <w:color w:val="000000"/>
          <w:sz w:val="20"/>
          <w:szCs w:val="20"/>
          <w:u w:val="single"/>
          <w:lang w:val="fr-BE"/>
        </w:rPr>
      </w:pPr>
    </w:p>
    <w:tbl>
      <w:tblPr>
        <w:tblW w:w="9960" w:type="dxa"/>
        <w:jc w:val="center"/>
        <w:tblLayout w:type="fixed"/>
        <w:tblLook w:val="04A0" w:firstRow="1" w:lastRow="0" w:firstColumn="1" w:lastColumn="0" w:noHBand="0" w:noVBand="1"/>
      </w:tblPr>
      <w:tblGrid>
        <w:gridCol w:w="9960"/>
      </w:tblGrid>
      <w:tr w:rsidR="008D4BC0" w:rsidRPr="008D4BC0" w14:paraId="5F70E7E2" w14:textId="77777777" w:rsidTr="0008722E">
        <w:trPr>
          <w:trHeight w:val="331"/>
          <w:jc w:val="center"/>
        </w:trPr>
        <w:tc>
          <w:tcPr>
            <w:tcW w:w="9966" w:type="dxa"/>
            <w:tcBorders>
              <w:top w:val="single" w:sz="4" w:space="0" w:color="000000"/>
              <w:left w:val="single" w:sz="4" w:space="0" w:color="000000"/>
              <w:bottom w:val="dotted" w:sz="4" w:space="0" w:color="000000"/>
              <w:right w:val="single" w:sz="4" w:space="0" w:color="000000"/>
            </w:tcBorders>
            <w:hideMark/>
          </w:tcPr>
          <w:p w14:paraId="581CAEF6"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b/>
                <w:bCs/>
                <w:color w:val="000000"/>
                <w:sz w:val="20"/>
                <w:szCs w:val="20"/>
                <w:lang w:val="fr-BE"/>
              </w:rPr>
              <w:t xml:space="preserve">Enregistrement ART 8 DIR 2004/38/CE </w:t>
            </w:r>
          </w:p>
        </w:tc>
      </w:tr>
      <w:tr w:rsidR="008D4BC0" w:rsidRPr="008D4BC0" w14:paraId="12A28E41" w14:textId="77777777" w:rsidTr="0008722E">
        <w:trPr>
          <w:trHeight w:val="576"/>
          <w:jc w:val="center"/>
        </w:trPr>
        <w:tc>
          <w:tcPr>
            <w:tcW w:w="9966" w:type="dxa"/>
            <w:tcBorders>
              <w:top w:val="dotted" w:sz="4" w:space="0" w:color="000000"/>
              <w:left w:val="single" w:sz="4" w:space="0" w:color="000000"/>
              <w:bottom w:val="nil"/>
              <w:right w:val="single" w:sz="4" w:space="0" w:color="000000"/>
            </w:tcBorders>
            <w:hideMark/>
          </w:tcPr>
          <w:p w14:paraId="097CC51D"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Carte EU</w:t>
            </w:r>
            <w:r w:rsidRPr="008D4BC0">
              <w:rPr>
                <w:rFonts w:ascii="Arial" w:eastAsia="Times New Roman" w:hAnsi="Arial" w:cs="Arial"/>
                <w:color w:val="000000"/>
                <w:sz w:val="20"/>
                <w:szCs w:val="20"/>
                <w:vertAlign w:val="superscript"/>
                <w:lang w:val="fr-BE"/>
              </w:rPr>
              <w:footnoteReference w:id="19"/>
            </w:r>
            <w:r w:rsidRPr="008D4BC0">
              <w:rPr>
                <w:rFonts w:ascii="Arial" w:eastAsia="Times New Roman" w:hAnsi="Arial" w:cs="Arial"/>
                <w:color w:val="000000"/>
                <w:sz w:val="20"/>
                <w:szCs w:val="20"/>
                <w:lang w:val="fr-BE"/>
              </w:rPr>
              <w:t xml:space="preserve"> </w:t>
            </w:r>
          </w:p>
        </w:tc>
      </w:tr>
      <w:tr w:rsidR="008D4BC0" w:rsidRPr="008D4BC0" w14:paraId="5D7A8EC4" w14:textId="77777777" w:rsidTr="0008722E">
        <w:trPr>
          <w:trHeight w:val="331"/>
          <w:jc w:val="center"/>
        </w:trPr>
        <w:tc>
          <w:tcPr>
            <w:tcW w:w="9966" w:type="dxa"/>
            <w:tcBorders>
              <w:top w:val="single" w:sz="4" w:space="0" w:color="000000"/>
              <w:left w:val="single" w:sz="4" w:space="0" w:color="000000"/>
              <w:bottom w:val="dotted" w:sz="4" w:space="0" w:color="000000"/>
              <w:right w:val="single" w:sz="4" w:space="0" w:color="000000"/>
            </w:tcBorders>
            <w:hideMark/>
          </w:tcPr>
          <w:p w14:paraId="0138073E"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b/>
                <w:bCs/>
                <w:color w:val="000000"/>
                <w:sz w:val="20"/>
                <w:szCs w:val="20"/>
                <w:lang w:val="fr-BE"/>
              </w:rPr>
              <w:t xml:space="preserve">Séjour permanent ART 19 DIR 2004/38/CE </w:t>
            </w:r>
          </w:p>
        </w:tc>
      </w:tr>
      <w:tr w:rsidR="008D4BC0" w:rsidRPr="008D4BC0" w14:paraId="4F45D46D" w14:textId="77777777" w:rsidTr="008D4BC0">
        <w:trPr>
          <w:trHeight w:val="283"/>
          <w:jc w:val="center"/>
        </w:trPr>
        <w:tc>
          <w:tcPr>
            <w:tcW w:w="9966" w:type="dxa"/>
            <w:tcBorders>
              <w:top w:val="dotted" w:sz="4" w:space="0" w:color="000000"/>
              <w:left w:val="single" w:sz="4" w:space="0" w:color="000000"/>
              <w:bottom w:val="dotted" w:sz="4" w:space="0" w:color="000000"/>
              <w:right w:val="single" w:sz="4" w:space="0" w:color="000000"/>
            </w:tcBorders>
          </w:tcPr>
          <w:p w14:paraId="41C3ECB7"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Carte EU +</w:t>
            </w:r>
            <w:r w:rsidRPr="008D4BC0">
              <w:rPr>
                <w:rFonts w:ascii="Arial" w:eastAsia="Times New Roman" w:hAnsi="Arial" w:cs="Arial"/>
                <w:color w:val="000000"/>
                <w:sz w:val="20"/>
                <w:szCs w:val="20"/>
                <w:vertAlign w:val="superscript"/>
                <w:lang w:val="fr-BE"/>
              </w:rPr>
              <w:footnoteReference w:id="20"/>
            </w:r>
          </w:p>
          <w:p w14:paraId="145D02EC" w14:textId="77777777" w:rsidR="008D4BC0" w:rsidRPr="008D4BC0" w:rsidRDefault="008D4BC0" w:rsidP="008D4BC0">
            <w:pPr>
              <w:autoSpaceDE w:val="0"/>
              <w:autoSpaceDN w:val="0"/>
              <w:adjustRightInd w:val="0"/>
              <w:spacing w:after="0" w:line="276" w:lineRule="auto"/>
              <w:jc w:val="center"/>
              <w:rPr>
                <w:rFonts w:ascii="Arial" w:eastAsia="Times New Roman" w:hAnsi="Arial" w:cs="Arial"/>
                <w:color w:val="000000"/>
                <w:sz w:val="20"/>
                <w:szCs w:val="20"/>
                <w:lang w:val="fr-BE"/>
              </w:rPr>
            </w:pPr>
          </w:p>
        </w:tc>
      </w:tr>
      <w:tr w:rsidR="008D4BC0" w:rsidRPr="008D4BC0" w14:paraId="19A9C50A" w14:textId="77777777" w:rsidTr="0008722E">
        <w:trPr>
          <w:trHeight w:val="283"/>
          <w:jc w:val="center"/>
        </w:trPr>
        <w:tc>
          <w:tcPr>
            <w:tcW w:w="9966" w:type="dxa"/>
            <w:tcBorders>
              <w:top w:val="dotted" w:sz="4" w:space="0" w:color="000000"/>
              <w:left w:val="single" w:sz="4" w:space="0" w:color="000000"/>
              <w:bottom w:val="single" w:sz="4" w:space="0" w:color="000000"/>
              <w:right w:val="single" w:sz="4" w:space="0" w:color="000000"/>
            </w:tcBorders>
          </w:tcPr>
          <w:p w14:paraId="729A0474" w14:textId="77777777" w:rsidR="008D4BC0" w:rsidRPr="008D4BC0" w:rsidRDefault="008D4BC0" w:rsidP="008D4BC0">
            <w:pPr>
              <w:autoSpaceDE w:val="0"/>
              <w:autoSpaceDN w:val="0"/>
              <w:adjustRightInd w:val="0"/>
              <w:spacing w:after="0" w:line="276" w:lineRule="auto"/>
              <w:rPr>
                <w:rFonts w:ascii="Arial" w:eastAsia="Times New Roman" w:hAnsi="Arial" w:cs="Arial"/>
                <w:color w:val="000000"/>
                <w:sz w:val="20"/>
                <w:szCs w:val="20"/>
                <w:lang w:val="fr-BE"/>
              </w:rPr>
            </w:pPr>
          </w:p>
        </w:tc>
      </w:tr>
    </w:tbl>
    <w:p w14:paraId="44F33862" w14:textId="77777777" w:rsidR="008D4BC0" w:rsidRPr="008D4BC0" w:rsidRDefault="008D4BC0" w:rsidP="008D4BC0">
      <w:pPr>
        <w:keepNext/>
        <w:keepLines/>
        <w:numPr>
          <w:ilvl w:val="0"/>
          <w:numId w:val="1"/>
        </w:numPr>
        <w:spacing w:before="240" w:after="0" w:line="254" w:lineRule="auto"/>
        <w:ind w:left="426" w:hanging="491"/>
        <w:jc w:val="both"/>
        <w:outlineLvl w:val="0"/>
        <w:rPr>
          <w:rFonts w:ascii="Calibri Light" w:eastAsia="Times New Roman" w:hAnsi="Calibri Light" w:cs="Calibri Light"/>
          <w:color w:val="365F91"/>
          <w:sz w:val="28"/>
          <w:szCs w:val="28"/>
          <w:lang w:val="fr-BE"/>
        </w:rPr>
      </w:pPr>
      <w:r w:rsidRPr="008D4BC0">
        <w:rPr>
          <w:rFonts w:ascii="Calibri Light" w:eastAsia="Times New Roman" w:hAnsi="Calibri Light" w:cs="Calibri Light"/>
          <w:color w:val="2E74B5"/>
          <w:sz w:val="28"/>
          <w:szCs w:val="28"/>
          <w:lang w:val="fr-BE"/>
        </w:rPr>
        <w:lastRenderedPageBreak/>
        <w:t>Exception 3  de l’art 128 quinquies, § 1 : Les demandeurs de protection internationale dont la demande a été déclarée recevable par l'Office des étrangers ou le Commissariat général aux réfugiés et aux apatrides avant le 1</w:t>
      </w:r>
      <w:r w:rsidRPr="008D4BC0">
        <w:rPr>
          <w:rFonts w:ascii="Calibri Light" w:eastAsia="Times New Roman" w:hAnsi="Calibri Light" w:cs="Calibri Light"/>
          <w:color w:val="2E74B5"/>
          <w:sz w:val="28"/>
          <w:szCs w:val="28"/>
          <w:vertAlign w:val="superscript"/>
          <w:lang w:val="fr-BE"/>
        </w:rPr>
        <w:t>er</w:t>
      </w:r>
      <w:r w:rsidRPr="008D4BC0">
        <w:rPr>
          <w:rFonts w:ascii="Calibri Light" w:eastAsia="Times New Roman" w:hAnsi="Calibri Light" w:cs="Calibri Light"/>
          <w:color w:val="2E74B5"/>
          <w:sz w:val="28"/>
          <w:szCs w:val="28"/>
          <w:lang w:val="fr-BE"/>
        </w:rPr>
        <w:t xml:space="preserve">  juin 2007 et dont la procédure d'asile n'est pas encore terminée.</w:t>
      </w:r>
    </w:p>
    <w:p w14:paraId="41C6D8D3"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0478EC99" w14:textId="77777777" w:rsidR="008D4BC0" w:rsidRPr="008D4BC0" w:rsidRDefault="008D4BC0" w:rsidP="008D4BC0">
      <w:pPr>
        <w:spacing w:after="0" w:line="240" w:lineRule="auto"/>
        <w:jc w:val="both"/>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Comme les personnes étaient normalement déjà inscrites en tant que telles au Registre national avant le 1</w:t>
      </w:r>
      <w:r w:rsidRPr="008D4BC0">
        <w:rPr>
          <w:rFonts w:ascii="Arial" w:eastAsia="Times New Roman" w:hAnsi="Arial" w:cs="Arial"/>
          <w:color w:val="000000"/>
          <w:sz w:val="20"/>
          <w:szCs w:val="20"/>
          <w:vertAlign w:val="superscript"/>
          <w:lang w:val="fr-BE"/>
        </w:rPr>
        <w:t>er</w:t>
      </w:r>
      <w:r w:rsidRPr="008D4BC0">
        <w:rPr>
          <w:rFonts w:ascii="Arial" w:eastAsia="Times New Roman" w:hAnsi="Arial" w:cs="Arial"/>
          <w:color w:val="000000"/>
          <w:sz w:val="20"/>
          <w:szCs w:val="20"/>
          <w:lang w:val="fr-BE"/>
        </w:rPr>
        <w:t xml:space="preserve"> juin 2007, ces situations ne se produiront que rarement</w:t>
      </w:r>
      <w:r w:rsidRPr="008D4BC0">
        <w:rPr>
          <w:rFonts w:ascii="Arial" w:eastAsia="Times New Roman" w:hAnsi="Arial" w:cs="Arial"/>
          <w:color w:val="000000"/>
          <w:sz w:val="20"/>
          <w:szCs w:val="20"/>
          <w:vertAlign w:val="superscript"/>
          <w:lang w:val="fr-BE"/>
        </w:rPr>
        <w:t xml:space="preserve"> </w:t>
      </w:r>
      <w:r w:rsidRPr="008D4BC0">
        <w:rPr>
          <w:rFonts w:ascii="Arial" w:eastAsia="Times New Roman" w:hAnsi="Arial" w:cs="Arial"/>
          <w:color w:val="000000"/>
          <w:sz w:val="20"/>
          <w:szCs w:val="20"/>
          <w:vertAlign w:val="superscript"/>
          <w:lang w:val="fr-BE"/>
        </w:rPr>
        <w:footnoteReference w:id="21"/>
      </w:r>
    </w:p>
    <w:p w14:paraId="2E196A2C" w14:textId="77777777" w:rsidR="008D4BC0" w:rsidRPr="008D4BC0" w:rsidRDefault="008D4BC0" w:rsidP="008D4BC0">
      <w:pPr>
        <w:tabs>
          <w:tab w:val="left" w:pos="426"/>
        </w:tabs>
        <w:spacing w:after="0" w:line="240" w:lineRule="auto"/>
        <w:jc w:val="both"/>
        <w:rPr>
          <w:rFonts w:ascii="Arial" w:eastAsia="Times New Roman" w:hAnsi="Arial" w:cs="Arial"/>
          <w:sz w:val="20"/>
          <w:szCs w:val="20"/>
          <w:lang w:val="fr-BE"/>
        </w:rPr>
      </w:pPr>
    </w:p>
    <w:p w14:paraId="200AE37E" w14:textId="77777777" w:rsidR="008D4BC0" w:rsidRPr="008D4BC0" w:rsidRDefault="008D4BC0" w:rsidP="008D4BC0">
      <w:pPr>
        <w:keepNext/>
        <w:keepLines/>
        <w:numPr>
          <w:ilvl w:val="0"/>
          <w:numId w:val="5"/>
        </w:numPr>
        <w:spacing w:before="40" w:after="0" w:line="254" w:lineRule="auto"/>
        <w:jc w:val="both"/>
        <w:outlineLvl w:val="1"/>
        <w:rPr>
          <w:rFonts w:ascii="Cambria" w:eastAsia="Times New Roman" w:hAnsi="Cambria" w:cs="Times New Roman"/>
          <w:b/>
          <w:sz w:val="24"/>
          <w:szCs w:val="24"/>
          <w:lang w:val="fr-BE"/>
        </w:rPr>
      </w:pPr>
      <w:r w:rsidRPr="008D4BC0">
        <w:rPr>
          <w:rFonts w:ascii="Cambria" w:eastAsia="Times New Roman" w:hAnsi="Cambria" w:cs="Times New Roman"/>
          <w:b/>
          <w:sz w:val="24"/>
          <w:szCs w:val="24"/>
          <w:lang w:val="fr-BE"/>
        </w:rPr>
        <w:t>Les demandeurs d'asile dont la demande a été déclarée recevable avant le 1</w:t>
      </w:r>
      <w:r w:rsidRPr="008D4BC0">
        <w:rPr>
          <w:rFonts w:ascii="Cambria" w:eastAsia="Times New Roman" w:hAnsi="Cambria" w:cs="Times New Roman"/>
          <w:b/>
          <w:sz w:val="24"/>
          <w:szCs w:val="24"/>
          <w:vertAlign w:val="superscript"/>
          <w:lang w:val="fr-BE"/>
        </w:rPr>
        <w:t>er</w:t>
      </w:r>
      <w:r w:rsidRPr="008D4BC0">
        <w:rPr>
          <w:rFonts w:ascii="Cambria" w:eastAsia="Times New Roman" w:hAnsi="Cambria" w:cs="Times New Roman"/>
          <w:b/>
          <w:sz w:val="24"/>
          <w:szCs w:val="24"/>
          <w:lang w:val="fr-BE"/>
        </w:rPr>
        <w:t xml:space="preserve"> juin 2007 par le Service de l'immigration ou par le Commissariat général aux réfugiés et aux apatrides et dont la procédure d'asile n'est pas encore terminée</w:t>
      </w:r>
    </w:p>
    <w:p w14:paraId="5CC61384" w14:textId="77777777" w:rsidR="008D4BC0" w:rsidRPr="008D4BC0" w:rsidRDefault="008D4BC0" w:rsidP="008D4BC0">
      <w:pPr>
        <w:keepNext/>
        <w:keepLines/>
        <w:spacing w:before="40" w:after="0" w:line="254" w:lineRule="auto"/>
        <w:ind w:left="720"/>
        <w:jc w:val="both"/>
        <w:outlineLvl w:val="1"/>
        <w:rPr>
          <w:rFonts w:ascii="Cambria" w:eastAsia="Times New Roman" w:hAnsi="Cambria" w:cs="Times New Roman"/>
          <w:b/>
          <w:sz w:val="24"/>
          <w:szCs w:val="24"/>
          <w:lang w:val="fr-BE"/>
        </w:rPr>
      </w:pPr>
    </w:p>
    <w:p w14:paraId="35E79861" w14:textId="77777777" w:rsidR="008D4BC0" w:rsidRPr="008D4BC0" w:rsidRDefault="008D4BC0" w:rsidP="008D4BC0">
      <w:pPr>
        <w:spacing w:before="60"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Ils prouvent leur qualité en </w:t>
      </w:r>
      <w:r w:rsidRPr="008D4BC0">
        <w:rPr>
          <w:rFonts w:ascii="Arial" w:eastAsia="Times New Roman" w:hAnsi="Arial" w:cs="Arial"/>
          <w:b/>
          <w:sz w:val="20"/>
          <w:szCs w:val="20"/>
          <w:u w:val="single"/>
          <w:lang w:val="fr-BE"/>
        </w:rPr>
        <w:t>produisant simultanément</w:t>
      </w:r>
      <w:r w:rsidRPr="008D4BC0">
        <w:rPr>
          <w:rFonts w:ascii="Arial" w:eastAsia="Times New Roman" w:hAnsi="Arial" w:cs="Arial"/>
          <w:sz w:val="20"/>
          <w:szCs w:val="20"/>
          <w:lang w:val="fr-BE"/>
        </w:rPr>
        <w:t xml:space="preserve"> les documents suivants :</w:t>
      </w:r>
    </w:p>
    <w:p w14:paraId="10CD8A85" w14:textId="77777777" w:rsidR="008D4BC0" w:rsidRPr="008D4BC0" w:rsidRDefault="008D4BC0" w:rsidP="008D4BC0">
      <w:pPr>
        <w:spacing w:before="60"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une annexe 25 (l'annexe à cette circulaire, portant le numéro d'ordre 3) OU une annexe 26 (l'annexe à cette circulaire, portant le numéro d'ordre 4) délivrée avant le 1</w:t>
      </w:r>
      <w:r w:rsidRPr="008D4BC0">
        <w:rPr>
          <w:rFonts w:ascii="Arial" w:eastAsia="Times New Roman" w:hAnsi="Arial" w:cs="Arial"/>
          <w:sz w:val="20"/>
          <w:szCs w:val="20"/>
          <w:vertAlign w:val="superscript"/>
          <w:lang w:val="fr-BE"/>
        </w:rPr>
        <w:t>er</w:t>
      </w:r>
      <w:r w:rsidRPr="008D4BC0">
        <w:rPr>
          <w:rFonts w:ascii="Arial" w:eastAsia="Times New Roman" w:hAnsi="Arial" w:cs="Arial"/>
          <w:sz w:val="20"/>
          <w:szCs w:val="20"/>
          <w:lang w:val="fr-BE"/>
        </w:rPr>
        <w:t xml:space="preserve"> juin 2007 + une attestation d’immatriculation modèle A (l'annexe à cette circulaire, portant le numéro d'ordre 1).</w:t>
      </w:r>
    </w:p>
    <w:p w14:paraId="3847DC85" w14:textId="77777777" w:rsidR="008D4BC0" w:rsidRPr="008D4BC0" w:rsidRDefault="008D4BC0" w:rsidP="008D4BC0">
      <w:pPr>
        <w:spacing w:before="60" w:after="0" w:line="240" w:lineRule="auto"/>
        <w:jc w:val="both"/>
        <w:rPr>
          <w:rFonts w:ascii="Arial" w:eastAsia="Times New Roman" w:hAnsi="Arial" w:cs="Arial"/>
          <w:sz w:val="20"/>
          <w:szCs w:val="20"/>
          <w:lang w:val="fr-BE"/>
        </w:rPr>
      </w:pPr>
    </w:p>
    <w:p w14:paraId="33F3A62E" w14:textId="29FE488D" w:rsidR="008D4BC0" w:rsidRPr="008D4BC0" w:rsidRDefault="008D4BC0" w:rsidP="00CA0F32">
      <w:pPr>
        <w:spacing w:before="60" w:after="0" w:line="240" w:lineRule="auto"/>
        <w:jc w:val="both"/>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Une attestation d’immatriculation modèle A seule ne prouve pas qu’il s’agisse d’un demandeur d’asile.</w:t>
      </w:r>
    </w:p>
    <w:p w14:paraId="253B097B" w14:textId="77777777" w:rsidR="008D4BC0" w:rsidRPr="008D4BC0" w:rsidRDefault="008D4BC0" w:rsidP="008D4BC0">
      <w:pPr>
        <w:spacing w:after="0" w:line="240" w:lineRule="auto"/>
        <w:ind w:left="600"/>
        <w:jc w:val="both"/>
        <w:rPr>
          <w:rFonts w:ascii="Arial" w:eastAsia="Times New Roman" w:hAnsi="Arial" w:cs="Arial"/>
          <w:sz w:val="20"/>
          <w:szCs w:val="20"/>
          <w:lang w:val="fr-BE"/>
        </w:rPr>
      </w:pPr>
    </w:p>
    <w:p w14:paraId="64E77432" w14:textId="77777777" w:rsidR="008D4BC0" w:rsidRPr="008D4BC0" w:rsidRDefault="008D4BC0" w:rsidP="008D4BC0">
      <w:pPr>
        <w:numPr>
          <w:ilvl w:val="0"/>
          <w:numId w:val="5"/>
        </w:numPr>
        <w:spacing w:after="0" w:line="254" w:lineRule="auto"/>
        <w:contextualSpacing/>
        <w:jc w:val="both"/>
        <w:rPr>
          <w:rFonts w:ascii="Cambria" w:eastAsia="Times New Roman" w:hAnsi="Cambria" w:cs="Arial"/>
          <w:b/>
          <w:sz w:val="24"/>
          <w:szCs w:val="24"/>
          <w:lang w:val="fr-BE"/>
        </w:rPr>
      </w:pPr>
      <w:r w:rsidRPr="008D4BC0">
        <w:rPr>
          <w:rFonts w:ascii="Cambria" w:eastAsia="Times New Roman" w:hAnsi="Cambria" w:cs="Arial"/>
          <w:b/>
          <w:sz w:val="24"/>
          <w:szCs w:val="24"/>
          <w:lang w:val="fr-BE"/>
        </w:rPr>
        <w:t>Les demandeurs d’asile pour lesquels la demande a été déclarée recevable avant le 1</w:t>
      </w:r>
      <w:r w:rsidRPr="008D4BC0">
        <w:rPr>
          <w:rFonts w:ascii="Cambria" w:eastAsia="Times New Roman" w:hAnsi="Cambria" w:cs="Arial"/>
          <w:b/>
          <w:sz w:val="24"/>
          <w:szCs w:val="24"/>
          <w:vertAlign w:val="superscript"/>
          <w:lang w:val="fr-BE"/>
        </w:rPr>
        <w:t>er</w:t>
      </w:r>
      <w:r w:rsidRPr="008D4BC0">
        <w:rPr>
          <w:rFonts w:ascii="Cambria" w:eastAsia="Times New Roman" w:hAnsi="Cambria" w:cs="Arial"/>
          <w:b/>
          <w:sz w:val="24"/>
          <w:szCs w:val="24"/>
          <w:lang w:val="fr-BE"/>
        </w:rPr>
        <w:t xml:space="preserve"> juin 2007, qui avant ou après cette date ont reçu une décision négative, et qui ont introduit un recours contre cette décision auprès du Conseil du Contentieux des étrangers, ainsi que les candidats réfugiés pour lesquels la demande a été déclarée recevable avant le 1</w:t>
      </w:r>
      <w:r w:rsidRPr="008D4BC0">
        <w:rPr>
          <w:rFonts w:ascii="Cambria" w:eastAsia="Times New Roman" w:hAnsi="Cambria" w:cs="Arial"/>
          <w:b/>
          <w:sz w:val="24"/>
          <w:szCs w:val="24"/>
          <w:vertAlign w:val="superscript"/>
          <w:lang w:val="fr-BE"/>
        </w:rPr>
        <w:t>er</w:t>
      </w:r>
      <w:r w:rsidRPr="008D4BC0">
        <w:rPr>
          <w:rFonts w:ascii="Cambria" w:eastAsia="Times New Roman" w:hAnsi="Cambria" w:cs="Arial"/>
          <w:b/>
          <w:sz w:val="24"/>
          <w:szCs w:val="24"/>
          <w:lang w:val="fr-BE"/>
        </w:rPr>
        <w:t xml:space="preserve"> juin 2007 et qui ont reçu, avant ou après cette date, une décision négative du Commissariat général aux réfugiés et aux apatrides, qui a été confirmée par le Conseil du Contentieux des étrangers, et qui ont introduit un recours en cassation contre l’arrêt auprès du Conseil d’Etat </w:t>
      </w:r>
    </w:p>
    <w:p w14:paraId="1E618B11" w14:textId="77777777" w:rsidR="008D4BC0" w:rsidRPr="008D4BC0" w:rsidRDefault="008D4BC0" w:rsidP="008D4BC0">
      <w:pPr>
        <w:spacing w:after="0" w:line="240" w:lineRule="auto"/>
        <w:contextualSpacing/>
        <w:jc w:val="both"/>
        <w:rPr>
          <w:rFonts w:ascii="Cambria" w:eastAsia="Times New Roman" w:hAnsi="Cambria" w:cs="Arial"/>
          <w:b/>
          <w:sz w:val="26"/>
          <w:szCs w:val="26"/>
          <w:lang w:val="fr-BE"/>
        </w:rPr>
      </w:pPr>
    </w:p>
    <w:p w14:paraId="1F20CA0B" w14:textId="77777777" w:rsidR="008D4BC0" w:rsidRPr="008D4BC0" w:rsidRDefault="008D4BC0" w:rsidP="008D4BC0">
      <w:pPr>
        <w:tabs>
          <w:tab w:val="center" w:pos="4153"/>
          <w:tab w:val="right" w:pos="8306"/>
        </w:tabs>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La décision concernant la recevabilité de la demande d’asile peut être retrouvée dans le Registre national sous le code 206 (Registre d’attente). Si celui-ci ne peut être consulté, la mutualité peut requérir de l’intéressé qu’il demande à l’administration communale ou via le CPAS un extrait du Registre d’attente.  </w:t>
      </w:r>
    </w:p>
    <w:p w14:paraId="47F3CAAF" w14:textId="77777777" w:rsidR="008D4BC0" w:rsidRDefault="008D4BC0" w:rsidP="008D4BC0">
      <w:pPr>
        <w:tabs>
          <w:tab w:val="center" w:pos="4153"/>
          <w:tab w:val="right" w:pos="8306"/>
        </w:tabs>
        <w:spacing w:after="0" w:line="240" w:lineRule="auto"/>
        <w:jc w:val="both"/>
        <w:rPr>
          <w:rFonts w:ascii="Arial" w:eastAsia="Times New Roman" w:hAnsi="Arial" w:cs="Arial"/>
          <w:sz w:val="20"/>
          <w:szCs w:val="20"/>
          <w:lang w:val="fr-BE"/>
        </w:rPr>
      </w:pPr>
    </w:p>
    <w:p w14:paraId="6CB5E736" w14:textId="77777777" w:rsidR="00CA0F32" w:rsidRDefault="00CA0F32" w:rsidP="008D4BC0">
      <w:pPr>
        <w:tabs>
          <w:tab w:val="center" w:pos="4153"/>
          <w:tab w:val="right" w:pos="8306"/>
        </w:tabs>
        <w:spacing w:after="0" w:line="240" w:lineRule="auto"/>
        <w:jc w:val="both"/>
        <w:rPr>
          <w:rFonts w:ascii="Arial" w:eastAsia="Times New Roman" w:hAnsi="Arial" w:cs="Arial"/>
          <w:sz w:val="20"/>
          <w:szCs w:val="20"/>
          <w:lang w:val="fr-BE"/>
        </w:rPr>
      </w:pPr>
    </w:p>
    <w:p w14:paraId="111D4544" w14:textId="77777777" w:rsidR="00CA0F32" w:rsidRDefault="00CA0F32" w:rsidP="008D4BC0">
      <w:pPr>
        <w:tabs>
          <w:tab w:val="center" w:pos="4153"/>
          <w:tab w:val="right" w:pos="8306"/>
        </w:tabs>
        <w:spacing w:after="0" w:line="240" w:lineRule="auto"/>
        <w:jc w:val="both"/>
        <w:rPr>
          <w:rFonts w:ascii="Arial" w:eastAsia="Times New Roman" w:hAnsi="Arial" w:cs="Arial"/>
          <w:sz w:val="20"/>
          <w:szCs w:val="20"/>
          <w:lang w:val="fr-BE"/>
        </w:rPr>
      </w:pPr>
    </w:p>
    <w:p w14:paraId="6192BB93" w14:textId="77777777" w:rsidR="00CA0F32" w:rsidRDefault="00CA0F32" w:rsidP="008D4BC0">
      <w:pPr>
        <w:tabs>
          <w:tab w:val="center" w:pos="4153"/>
          <w:tab w:val="right" w:pos="8306"/>
        </w:tabs>
        <w:spacing w:after="0" w:line="240" w:lineRule="auto"/>
        <w:jc w:val="both"/>
        <w:rPr>
          <w:rFonts w:ascii="Arial" w:eastAsia="Times New Roman" w:hAnsi="Arial" w:cs="Arial"/>
          <w:sz w:val="20"/>
          <w:szCs w:val="20"/>
          <w:lang w:val="fr-BE"/>
        </w:rPr>
      </w:pPr>
    </w:p>
    <w:p w14:paraId="1E8D5119" w14:textId="77777777" w:rsidR="00CA0F32" w:rsidRDefault="00CA0F32" w:rsidP="008D4BC0">
      <w:pPr>
        <w:tabs>
          <w:tab w:val="center" w:pos="4153"/>
          <w:tab w:val="right" w:pos="8306"/>
        </w:tabs>
        <w:spacing w:after="0" w:line="240" w:lineRule="auto"/>
        <w:jc w:val="both"/>
        <w:rPr>
          <w:rFonts w:ascii="Arial" w:eastAsia="Times New Roman" w:hAnsi="Arial" w:cs="Arial"/>
          <w:sz w:val="20"/>
          <w:szCs w:val="20"/>
          <w:lang w:val="fr-BE"/>
        </w:rPr>
      </w:pPr>
    </w:p>
    <w:p w14:paraId="1505B6A6" w14:textId="77777777" w:rsidR="00CA0F32" w:rsidRPr="008D4BC0" w:rsidRDefault="00CA0F32" w:rsidP="008D4BC0">
      <w:pPr>
        <w:tabs>
          <w:tab w:val="center" w:pos="4153"/>
          <w:tab w:val="right" w:pos="8306"/>
        </w:tabs>
        <w:spacing w:after="0" w:line="240" w:lineRule="auto"/>
        <w:jc w:val="both"/>
        <w:rPr>
          <w:rFonts w:ascii="Arial" w:eastAsia="Times New Roman" w:hAnsi="Arial" w:cs="Arial"/>
          <w:sz w:val="20"/>
          <w:szCs w:val="20"/>
          <w:lang w:val="fr-BE"/>
        </w:rPr>
      </w:pPr>
    </w:p>
    <w:p w14:paraId="6EB36860" w14:textId="77777777" w:rsidR="008D4BC0" w:rsidRPr="008D4BC0" w:rsidRDefault="008D4BC0" w:rsidP="008D4BC0">
      <w:pPr>
        <w:keepNext/>
        <w:keepLines/>
        <w:numPr>
          <w:ilvl w:val="0"/>
          <w:numId w:val="1"/>
        </w:numPr>
        <w:spacing w:before="240" w:after="0" w:line="254" w:lineRule="auto"/>
        <w:ind w:left="426" w:hanging="579"/>
        <w:jc w:val="both"/>
        <w:outlineLvl w:val="0"/>
        <w:rPr>
          <w:rFonts w:ascii="Calibri Light" w:eastAsia="Times New Roman" w:hAnsi="Calibri Light" w:cs="Calibri Light"/>
          <w:color w:val="2E74B5"/>
          <w:sz w:val="28"/>
          <w:szCs w:val="28"/>
          <w:lang w:val="fr-BE"/>
        </w:rPr>
      </w:pPr>
      <w:r w:rsidRPr="008D4BC0">
        <w:rPr>
          <w:rFonts w:ascii="Calibri Light" w:eastAsia="Times New Roman" w:hAnsi="Calibri Light" w:cs="Calibri Light"/>
          <w:color w:val="2E74B5"/>
          <w:sz w:val="28"/>
          <w:szCs w:val="28"/>
          <w:lang w:val="fr-BE"/>
        </w:rPr>
        <w:lastRenderedPageBreak/>
        <w:t>Exception 4 de l’art 128 quinquies, § 1er : Les personnes qui, en attendant leur inscription au Registre national des personnes physiques, apportent la preuve qu’elles ont fait une déclaration visée dans l’article 7 de l’arrêté royal du 16 juillet 1992 relatif au Registre de la population et au Registre des étrangers</w:t>
      </w:r>
    </w:p>
    <w:p w14:paraId="73B80BAE" w14:textId="77777777" w:rsidR="008D4BC0" w:rsidRPr="008D4BC0" w:rsidRDefault="008D4BC0" w:rsidP="008D4BC0">
      <w:pPr>
        <w:tabs>
          <w:tab w:val="center" w:pos="4153"/>
          <w:tab w:val="right" w:pos="8306"/>
        </w:tabs>
        <w:spacing w:after="0" w:line="240" w:lineRule="auto"/>
        <w:ind w:left="426" w:hanging="426"/>
        <w:jc w:val="both"/>
        <w:rPr>
          <w:rFonts w:ascii="Cambria" w:eastAsia="Times New Roman" w:hAnsi="Cambria" w:cs="Arial"/>
          <w:color w:val="2F5496"/>
          <w:sz w:val="26"/>
          <w:szCs w:val="26"/>
          <w:lang w:val="fr-BE"/>
        </w:rPr>
      </w:pPr>
    </w:p>
    <w:p w14:paraId="76A5061F" w14:textId="77777777" w:rsidR="008D4BC0" w:rsidRPr="008D4BC0" w:rsidRDefault="008D4BC0" w:rsidP="008D4BC0">
      <w:pPr>
        <w:numPr>
          <w:ilvl w:val="1"/>
          <w:numId w:val="6"/>
        </w:numPr>
        <w:spacing w:after="0" w:line="254" w:lineRule="auto"/>
        <w:ind w:left="993" w:hanging="448"/>
        <w:contextualSpacing/>
        <w:jc w:val="both"/>
        <w:rPr>
          <w:rFonts w:ascii="Cambria" w:eastAsia="Times New Roman" w:hAnsi="Cambria" w:cs="Arial"/>
          <w:b/>
          <w:color w:val="000000"/>
          <w:sz w:val="24"/>
          <w:szCs w:val="24"/>
          <w:lang w:val="fr-BE"/>
        </w:rPr>
      </w:pPr>
      <w:r w:rsidRPr="008D4BC0">
        <w:rPr>
          <w:rFonts w:ascii="Cambria" w:eastAsia="Times New Roman" w:hAnsi="Cambria" w:cs="Arial"/>
          <w:b/>
          <w:color w:val="000000"/>
          <w:sz w:val="24"/>
          <w:szCs w:val="24"/>
          <w:lang w:val="fr-BE"/>
        </w:rPr>
        <w:t>Général</w:t>
      </w:r>
    </w:p>
    <w:p w14:paraId="33E8D377" w14:textId="77777777" w:rsidR="008D4BC0" w:rsidRPr="008D4BC0" w:rsidRDefault="008D4BC0" w:rsidP="008D4BC0">
      <w:pPr>
        <w:tabs>
          <w:tab w:val="center" w:pos="4153"/>
          <w:tab w:val="right" w:pos="8306"/>
        </w:tabs>
        <w:spacing w:after="0" w:line="240" w:lineRule="auto"/>
        <w:ind w:left="720"/>
        <w:contextualSpacing/>
        <w:jc w:val="both"/>
        <w:rPr>
          <w:rFonts w:ascii="Cambria" w:eastAsia="Times New Roman" w:hAnsi="Cambria" w:cs="Arial"/>
          <w:color w:val="2F5496"/>
          <w:sz w:val="26"/>
          <w:szCs w:val="26"/>
          <w:lang w:val="fr-BE"/>
        </w:rPr>
      </w:pPr>
    </w:p>
    <w:p w14:paraId="06054DFB" w14:textId="77777777" w:rsidR="008D4BC0" w:rsidRPr="008D4BC0" w:rsidRDefault="008D4BC0" w:rsidP="008D4BC0">
      <w:pPr>
        <w:tabs>
          <w:tab w:val="center" w:pos="4153"/>
          <w:tab w:val="right" w:pos="8306"/>
        </w:tabs>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Ces personnes fournissent la preuve de leur qualité au moyen d’une attestation des autorités communales ou par tout autre moyen de preuve reconnu comme tel par le Fonctionnaire dirigeant du Service du contrôle administratif.</w:t>
      </w:r>
    </w:p>
    <w:p w14:paraId="148D502E" w14:textId="77777777" w:rsidR="008D4BC0" w:rsidRPr="008D4BC0" w:rsidRDefault="008D4BC0" w:rsidP="008D4BC0">
      <w:pPr>
        <w:tabs>
          <w:tab w:val="center" w:pos="4153"/>
          <w:tab w:val="right" w:pos="8306"/>
        </w:tabs>
        <w:spacing w:after="0" w:line="240" w:lineRule="auto"/>
        <w:ind w:left="426"/>
        <w:jc w:val="both"/>
        <w:rPr>
          <w:rFonts w:ascii="Arial" w:eastAsia="Times New Roman" w:hAnsi="Arial" w:cs="Arial"/>
          <w:sz w:val="20"/>
          <w:szCs w:val="20"/>
          <w:lang w:val="fr-BE"/>
        </w:rPr>
      </w:pPr>
    </w:p>
    <w:p w14:paraId="0C49BED2" w14:textId="77777777" w:rsidR="008D4BC0" w:rsidRPr="008D4BC0" w:rsidRDefault="008D4BC0" w:rsidP="008D4BC0">
      <w:pPr>
        <w:spacing w:after="0" w:line="240" w:lineRule="auto"/>
        <w:jc w:val="both"/>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 xml:space="preserve">Pour les personnes </w:t>
      </w:r>
      <w:r w:rsidRPr="008D4BC0">
        <w:rPr>
          <w:rFonts w:ascii="Arial" w:eastAsia="Times New Roman" w:hAnsi="Arial" w:cs="Arial"/>
          <w:sz w:val="20"/>
          <w:szCs w:val="20"/>
          <w:lang w:val="fr-BE"/>
        </w:rPr>
        <w:t xml:space="preserve">qui prouvent leur qualité au moyen d’une attestation délivrée par les autorités communales, l’annexe </w:t>
      </w:r>
      <w:r w:rsidRPr="008D4BC0">
        <w:rPr>
          <w:rFonts w:ascii="Arial" w:eastAsia="Times New Roman" w:hAnsi="Arial" w:cs="Arial"/>
          <w:color w:val="000000"/>
          <w:sz w:val="20"/>
          <w:szCs w:val="20"/>
          <w:lang w:val="fr-BE"/>
        </w:rPr>
        <w:t>15</w:t>
      </w:r>
      <w:r w:rsidRPr="008D4BC0">
        <w:rPr>
          <w:rFonts w:ascii="Arial" w:eastAsia="Times New Roman" w:hAnsi="Arial" w:cs="Arial"/>
          <w:color w:val="000000"/>
          <w:sz w:val="20"/>
          <w:szCs w:val="20"/>
          <w:vertAlign w:val="superscript"/>
          <w:lang w:val="fr-BE"/>
        </w:rPr>
        <w:footnoteReference w:id="22"/>
      </w:r>
      <w:r w:rsidRPr="008D4BC0">
        <w:rPr>
          <w:rFonts w:ascii="Arial" w:eastAsia="Times New Roman" w:hAnsi="Arial" w:cs="Arial"/>
          <w:color w:val="000000"/>
          <w:sz w:val="20"/>
          <w:szCs w:val="20"/>
          <w:lang w:val="fr-BE"/>
        </w:rPr>
        <w:t xml:space="preserve"> ou l’annexe 49</w:t>
      </w:r>
      <w:r w:rsidRPr="008D4BC0">
        <w:rPr>
          <w:rFonts w:ascii="Arial" w:eastAsia="Times New Roman" w:hAnsi="Arial" w:cs="Arial"/>
          <w:color w:val="000000"/>
          <w:sz w:val="20"/>
          <w:szCs w:val="20"/>
          <w:vertAlign w:val="superscript"/>
          <w:lang w:val="fr-BE"/>
        </w:rPr>
        <w:footnoteReference w:id="23"/>
      </w:r>
      <w:r w:rsidRPr="008D4BC0">
        <w:rPr>
          <w:rFonts w:ascii="Arial" w:eastAsia="Times New Roman" w:hAnsi="Arial" w:cs="Arial"/>
          <w:sz w:val="20"/>
          <w:szCs w:val="20"/>
          <w:lang w:val="fr-BE"/>
        </w:rPr>
        <w:t xml:space="preserve"> de l’arrêté royal du 8 octobre 1981 concernant l’accès au territoire, le séjour, l’établissement et l’éloignement des étrangers est utilisée. Un spécimen de ces documents est respectivement en annexe 2 et 4 de cette circulaire. Il y a lieu d’effectuer une distinction selon le cas.</w:t>
      </w:r>
    </w:p>
    <w:p w14:paraId="042A240F" w14:textId="77777777" w:rsidR="008D4BC0" w:rsidRPr="008D4BC0" w:rsidRDefault="008D4BC0" w:rsidP="008D4BC0">
      <w:pPr>
        <w:spacing w:after="0" w:line="240" w:lineRule="auto"/>
        <w:jc w:val="both"/>
        <w:rPr>
          <w:rFonts w:ascii="Arial" w:eastAsia="Times New Roman" w:hAnsi="Arial" w:cs="Arial"/>
          <w:color w:val="000000"/>
          <w:sz w:val="20"/>
          <w:szCs w:val="20"/>
          <w:lang w:val="fr-BE"/>
        </w:rPr>
      </w:pPr>
    </w:p>
    <w:p w14:paraId="5FB5F58A" w14:textId="77777777" w:rsidR="008D4BC0" w:rsidRPr="008D4BC0" w:rsidRDefault="008D4BC0" w:rsidP="008D4BC0">
      <w:pPr>
        <w:numPr>
          <w:ilvl w:val="1"/>
          <w:numId w:val="6"/>
        </w:numPr>
        <w:spacing w:after="0" w:line="254" w:lineRule="auto"/>
        <w:ind w:left="993" w:hanging="448"/>
        <w:contextualSpacing/>
        <w:jc w:val="both"/>
        <w:rPr>
          <w:rFonts w:ascii="Cambria" w:eastAsia="Times New Roman" w:hAnsi="Cambria" w:cs="Arial"/>
          <w:b/>
          <w:color w:val="000000"/>
          <w:sz w:val="24"/>
          <w:szCs w:val="24"/>
          <w:lang w:val="fr-BE"/>
        </w:rPr>
      </w:pPr>
      <w:r w:rsidRPr="008D4BC0">
        <w:rPr>
          <w:rFonts w:ascii="Cambria" w:eastAsia="Times New Roman" w:hAnsi="Cambria" w:cs="Arial"/>
          <w:b/>
          <w:color w:val="000000"/>
          <w:sz w:val="24"/>
          <w:szCs w:val="24"/>
          <w:lang w:val="fr-BE"/>
        </w:rPr>
        <w:t>Un étranger qui est citoyen de l'Union européenne</w:t>
      </w:r>
    </w:p>
    <w:p w14:paraId="6299A1C5" w14:textId="77777777" w:rsidR="008D4BC0" w:rsidRPr="008D4BC0" w:rsidRDefault="008D4BC0" w:rsidP="008D4BC0">
      <w:pPr>
        <w:spacing w:after="0" w:line="240" w:lineRule="auto"/>
        <w:rPr>
          <w:rFonts w:ascii="Arial" w:eastAsia="Times New Roman" w:hAnsi="Arial" w:cs="Arial"/>
          <w:color w:val="000000"/>
          <w:sz w:val="20"/>
          <w:szCs w:val="20"/>
          <w:lang w:val="fr-BE"/>
        </w:rPr>
      </w:pPr>
    </w:p>
    <w:p w14:paraId="3ADFFF53" w14:textId="77777777" w:rsidR="008D4BC0" w:rsidRPr="008D4BC0" w:rsidRDefault="008D4BC0" w:rsidP="008D4BC0">
      <w:pPr>
        <w:spacing w:after="0" w:line="240" w:lineRule="auto"/>
        <w:contextualSpacing/>
        <w:jc w:val="both"/>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 xml:space="preserve">S’il s’agit d’un </w:t>
      </w:r>
      <w:r w:rsidRPr="008D4BC0">
        <w:rPr>
          <w:rFonts w:ascii="Arial" w:eastAsia="Times New Roman" w:hAnsi="Arial" w:cs="Arial"/>
          <w:color w:val="000000"/>
          <w:sz w:val="20"/>
          <w:szCs w:val="20"/>
          <w:u w:val="single"/>
          <w:lang w:val="fr-BE"/>
        </w:rPr>
        <w:t>citoyen de l’Union européenne</w:t>
      </w:r>
      <w:r w:rsidRPr="008D4BC0">
        <w:rPr>
          <w:rFonts w:ascii="Arial" w:eastAsia="Times New Roman" w:hAnsi="Arial" w:cs="Arial"/>
          <w:color w:val="000000"/>
          <w:sz w:val="20"/>
          <w:szCs w:val="20"/>
          <w:lang w:val="fr-BE"/>
        </w:rPr>
        <w:t xml:space="preserve">, aucune annexe 15 n’est délivrée. </w:t>
      </w:r>
    </w:p>
    <w:p w14:paraId="3E52D730" w14:textId="77777777" w:rsidR="008D4BC0" w:rsidRPr="008D4BC0" w:rsidRDefault="008D4BC0" w:rsidP="008D4BC0">
      <w:pPr>
        <w:spacing w:after="0" w:line="240" w:lineRule="auto"/>
        <w:contextualSpacing/>
        <w:jc w:val="both"/>
        <w:rPr>
          <w:rFonts w:ascii="Arial" w:eastAsia="Times New Roman" w:hAnsi="Arial" w:cs="Arial"/>
          <w:color w:val="000000"/>
          <w:sz w:val="20"/>
          <w:szCs w:val="20"/>
          <w:lang w:val="fr-BE"/>
        </w:rPr>
      </w:pPr>
    </w:p>
    <w:p w14:paraId="6B5FC81E" w14:textId="02404972" w:rsidR="008D4BC0" w:rsidRPr="008D4BC0" w:rsidRDefault="008D4BC0" w:rsidP="008D4BC0">
      <w:pPr>
        <w:spacing w:after="0" w:line="240" w:lineRule="auto"/>
        <w:jc w:val="both"/>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Dans l’attente de leur carte EU ou EU+, ils se voient délivrer respectivement une annexe 8ter ou 8quater. L’annexe 8ter ou 8quater est un moyen de preuve suffisant, pour l’autorisation de séjour de respectivement plus de 3 mois (annexe 8ter et carte EU) ou d’une durée illimitée</w:t>
      </w:r>
      <w:r w:rsidRPr="008D4BC0">
        <w:rPr>
          <w:rFonts w:ascii="Arial" w:eastAsia="Calibri" w:hAnsi="Arial" w:cs="Arial"/>
          <w:sz w:val="20"/>
          <w:szCs w:val="20"/>
          <w:lang w:val="fr-BE"/>
        </w:rPr>
        <w:t xml:space="preserve"> (</w:t>
      </w:r>
      <w:r w:rsidRPr="008D4BC0">
        <w:rPr>
          <w:rFonts w:ascii="Arial" w:eastAsia="Times New Roman" w:hAnsi="Arial" w:cs="Arial"/>
          <w:color w:val="000000"/>
          <w:sz w:val="20"/>
          <w:szCs w:val="20"/>
          <w:lang w:val="fr-BE"/>
        </w:rPr>
        <w:t>annexe 8quater et carte EU+).</w:t>
      </w:r>
    </w:p>
    <w:p w14:paraId="548D218E" w14:textId="77777777" w:rsidR="008D4BC0" w:rsidRPr="008D4BC0" w:rsidRDefault="008D4BC0" w:rsidP="008D4BC0">
      <w:pPr>
        <w:spacing w:after="0" w:line="240" w:lineRule="auto"/>
        <w:contextualSpacing/>
        <w:jc w:val="both"/>
        <w:rPr>
          <w:rFonts w:ascii="Arial" w:eastAsia="Times New Roman" w:hAnsi="Arial" w:cs="Arial"/>
          <w:color w:val="000000"/>
          <w:sz w:val="20"/>
          <w:szCs w:val="20"/>
          <w:lang w:val="fr-BE"/>
        </w:rPr>
      </w:pPr>
    </w:p>
    <w:p w14:paraId="454D2BC3" w14:textId="77777777" w:rsidR="008D4BC0" w:rsidRPr="008D4BC0" w:rsidRDefault="008D4BC0" w:rsidP="008D4BC0">
      <w:pPr>
        <w:numPr>
          <w:ilvl w:val="1"/>
          <w:numId w:val="6"/>
        </w:numPr>
        <w:spacing w:after="0" w:line="254" w:lineRule="auto"/>
        <w:ind w:left="993" w:hanging="448"/>
        <w:contextualSpacing/>
        <w:jc w:val="both"/>
        <w:rPr>
          <w:rFonts w:ascii="Cambria" w:eastAsia="Times New Roman" w:hAnsi="Cambria" w:cs="Arial"/>
          <w:b/>
          <w:color w:val="000000"/>
          <w:sz w:val="24"/>
          <w:szCs w:val="24"/>
          <w:lang w:val="fr-BE"/>
        </w:rPr>
      </w:pPr>
      <w:r w:rsidRPr="008D4BC0">
        <w:rPr>
          <w:rFonts w:ascii="Cambria" w:eastAsia="Times New Roman" w:hAnsi="Cambria" w:cs="Arial"/>
          <w:b/>
          <w:color w:val="000000"/>
          <w:sz w:val="24"/>
          <w:szCs w:val="24"/>
          <w:lang w:val="fr-BE"/>
        </w:rPr>
        <w:t>Un étranger qui n’est pas citoyen de l'Union européenne</w:t>
      </w:r>
    </w:p>
    <w:p w14:paraId="3C94B640" w14:textId="77777777" w:rsidR="008D4BC0" w:rsidRPr="008D4BC0" w:rsidRDefault="008D4BC0" w:rsidP="008D4BC0">
      <w:pPr>
        <w:spacing w:after="0" w:line="240" w:lineRule="auto"/>
        <w:rPr>
          <w:rFonts w:ascii="Arial" w:eastAsia="Times New Roman" w:hAnsi="Arial" w:cs="Arial"/>
          <w:color w:val="000000"/>
          <w:sz w:val="20"/>
          <w:szCs w:val="20"/>
          <w:lang w:val="fr-BE"/>
        </w:rPr>
      </w:pPr>
    </w:p>
    <w:p w14:paraId="302089FF" w14:textId="77777777" w:rsidR="008D4BC0" w:rsidRPr="008D4BC0" w:rsidRDefault="008D4BC0" w:rsidP="008D4BC0">
      <w:pPr>
        <w:spacing w:after="0" w:line="240" w:lineRule="auto"/>
        <w:jc w:val="both"/>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 xml:space="preserve">S’il s’agit d’un étranger </w:t>
      </w:r>
      <w:r w:rsidRPr="008D4BC0">
        <w:rPr>
          <w:rFonts w:ascii="Arial" w:eastAsia="Times New Roman" w:hAnsi="Arial" w:cs="Arial"/>
          <w:color w:val="000000"/>
          <w:sz w:val="20"/>
          <w:szCs w:val="20"/>
          <w:u w:val="single"/>
          <w:lang w:val="fr-BE"/>
        </w:rPr>
        <w:t>qui n’est pas citoyen de l’Union européenne</w:t>
      </w:r>
      <w:r w:rsidRPr="008D4BC0">
        <w:rPr>
          <w:rFonts w:ascii="Arial" w:eastAsia="Times New Roman" w:hAnsi="Arial" w:cs="Arial"/>
          <w:color w:val="000000"/>
          <w:sz w:val="20"/>
          <w:szCs w:val="20"/>
          <w:lang w:val="fr-BE"/>
        </w:rPr>
        <w:t xml:space="preserve">, il y a lieu de distinguer les citoyens en possession d’une attestation d’immatriculation (AI) de ceux qui n’en disposent pas. </w:t>
      </w:r>
    </w:p>
    <w:p w14:paraId="6B5ABFD2" w14:textId="77777777" w:rsidR="008D4BC0" w:rsidRPr="008D4BC0" w:rsidRDefault="008D4BC0" w:rsidP="008D4BC0">
      <w:pPr>
        <w:spacing w:after="0" w:line="240" w:lineRule="auto"/>
        <w:jc w:val="both"/>
        <w:rPr>
          <w:rFonts w:ascii="Arial" w:eastAsia="Times New Roman" w:hAnsi="Arial" w:cs="Arial"/>
          <w:color w:val="000000"/>
          <w:sz w:val="20"/>
          <w:szCs w:val="20"/>
          <w:lang w:val="fr-BE"/>
        </w:rPr>
      </w:pPr>
    </w:p>
    <w:p w14:paraId="137DC05F" w14:textId="77777777" w:rsidR="008D4BC0" w:rsidRPr="008D4BC0" w:rsidRDefault="008D4BC0" w:rsidP="008D4BC0">
      <w:pPr>
        <w:spacing w:after="0" w:line="240" w:lineRule="auto"/>
        <w:jc w:val="both"/>
        <w:rPr>
          <w:rFonts w:ascii="Arial" w:eastAsia="Times New Roman" w:hAnsi="Arial" w:cs="Arial"/>
          <w:color w:val="000000"/>
          <w:sz w:val="20"/>
          <w:szCs w:val="20"/>
          <w:lang w:val="fr-BE"/>
        </w:rPr>
      </w:pPr>
      <w:r w:rsidRPr="008D4BC0">
        <w:rPr>
          <w:rFonts w:ascii="Arial" w:eastAsia="Times New Roman" w:hAnsi="Arial" w:cs="Arial"/>
          <w:color w:val="000000"/>
          <w:sz w:val="20"/>
          <w:szCs w:val="20"/>
          <w:lang w:val="fr-BE"/>
        </w:rPr>
        <w:t>Ceux qui sont déjà en possession d’une AI, ne reçoivent pas l’annexe 15 mais leur AI est prolongée jusqu’à la délivrance du titre de séjour. Les étrangers ne disposant pas d’une AI reçoivent, quant à eux, une annexe 15. Le Service signale que les personnes qui ont reçu l’attestation d’immatriculation dans cette situation, sont tenues à soumettre également une décision positive de l’Office des étrangers.</w:t>
      </w:r>
    </w:p>
    <w:p w14:paraId="5A49B156" w14:textId="77777777" w:rsidR="008D4BC0" w:rsidRPr="008D4BC0" w:rsidRDefault="008D4BC0" w:rsidP="008D4BC0">
      <w:pPr>
        <w:spacing w:after="0" w:line="240" w:lineRule="auto"/>
        <w:jc w:val="both"/>
        <w:rPr>
          <w:rFonts w:ascii="Arial" w:eastAsia="Times New Roman" w:hAnsi="Arial" w:cs="Arial"/>
          <w:sz w:val="24"/>
          <w:szCs w:val="24"/>
          <w:lang w:val="fr-BE"/>
        </w:rPr>
      </w:pPr>
    </w:p>
    <w:p w14:paraId="281797C0" w14:textId="77777777" w:rsidR="00CA0F32" w:rsidRDefault="008D4BC0" w:rsidP="008D4BC0">
      <w:pPr>
        <w:spacing w:after="0" w:line="240" w:lineRule="auto"/>
        <w:jc w:val="both"/>
        <w:rPr>
          <w:rFonts w:ascii="Calibri" w:eastAsia="Calibri" w:hAnsi="Calibri" w:cs="Times New Roman"/>
          <w:sz w:val="24"/>
          <w:szCs w:val="24"/>
          <w:lang w:val="fr-BE"/>
        </w:rPr>
      </w:pPr>
      <w:r w:rsidRPr="008D4BC0">
        <w:rPr>
          <w:rFonts w:ascii="Arial" w:eastAsia="Times New Roman" w:hAnsi="Arial" w:cs="Arial"/>
          <w:sz w:val="20"/>
          <w:szCs w:val="24"/>
          <w:lang w:val="fr-BE"/>
        </w:rPr>
        <w:t>S'il s'agit d'une situation dans laquelle une décision explicite n'a pas été prise et que l’absence de décision explicite de l’Office des étrangers dans les délais octroyés est assimilée à une décision positive, l'inscription-enregistrement sur la base d'une carte de séjour valable obtenue a posteriori peut donner lieu à une demande d'inscription avec effet rétroactif sur la base de l'article 252, sixième alinéa, de l'arrêté royal du 3 juillet 1996 en exécution de la loi coordonnée.</w:t>
      </w:r>
      <w:r w:rsidRPr="008D4BC0">
        <w:rPr>
          <w:rFonts w:ascii="Calibri" w:eastAsia="Calibri" w:hAnsi="Calibri" w:cs="Times New Roman"/>
          <w:sz w:val="24"/>
          <w:szCs w:val="24"/>
          <w:lang w:val="fr-BE"/>
        </w:rPr>
        <w:t xml:space="preserve"> </w:t>
      </w:r>
    </w:p>
    <w:p w14:paraId="2FEBFD6F" w14:textId="77777777" w:rsidR="00CA0F32" w:rsidRDefault="00CA0F32" w:rsidP="008D4BC0">
      <w:pPr>
        <w:spacing w:after="0" w:line="240" w:lineRule="auto"/>
        <w:jc w:val="both"/>
        <w:rPr>
          <w:rFonts w:ascii="Calibri" w:eastAsia="Calibri" w:hAnsi="Calibri" w:cs="Times New Roman"/>
          <w:sz w:val="24"/>
          <w:szCs w:val="24"/>
          <w:lang w:val="fr-BE"/>
        </w:rPr>
      </w:pPr>
    </w:p>
    <w:p w14:paraId="6DF9BF54" w14:textId="77777777" w:rsidR="00CA0F32" w:rsidRDefault="00CA0F32" w:rsidP="008D4BC0">
      <w:pPr>
        <w:spacing w:after="0" w:line="240" w:lineRule="auto"/>
        <w:jc w:val="both"/>
        <w:rPr>
          <w:rFonts w:ascii="Calibri" w:eastAsia="Calibri" w:hAnsi="Calibri" w:cs="Times New Roman"/>
          <w:sz w:val="24"/>
          <w:szCs w:val="24"/>
          <w:lang w:val="fr-BE"/>
        </w:rPr>
      </w:pPr>
    </w:p>
    <w:p w14:paraId="7BF45809" w14:textId="77777777" w:rsidR="00CA0F32" w:rsidRDefault="00CA0F32" w:rsidP="008D4BC0">
      <w:pPr>
        <w:spacing w:after="0" w:line="240" w:lineRule="auto"/>
        <w:jc w:val="both"/>
        <w:rPr>
          <w:rFonts w:ascii="Calibri" w:eastAsia="Calibri" w:hAnsi="Calibri" w:cs="Times New Roman"/>
          <w:sz w:val="24"/>
          <w:szCs w:val="24"/>
          <w:lang w:val="fr-BE"/>
        </w:rPr>
      </w:pPr>
    </w:p>
    <w:p w14:paraId="6FAD08AA" w14:textId="77777777" w:rsidR="00CA0F32" w:rsidRDefault="00CA0F32" w:rsidP="008D4BC0">
      <w:pPr>
        <w:spacing w:after="0" w:line="240" w:lineRule="auto"/>
        <w:jc w:val="both"/>
        <w:rPr>
          <w:rFonts w:ascii="Calibri" w:eastAsia="Calibri" w:hAnsi="Calibri" w:cs="Times New Roman"/>
          <w:sz w:val="24"/>
          <w:szCs w:val="24"/>
          <w:lang w:val="fr-BE"/>
        </w:rPr>
      </w:pPr>
    </w:p>
    <w:p w14:paraId="58250C41" w14:textId="67E24CE6" w:rsidR="008D4BC0" w:rsidRPr="008D4BC0" w:rsidRDefault="008D4BC0" w:rsidP="008D4BC0">
      <w:pPr>
        <w:spacing w:after="0" w:line="240" w:lineRule="auto"/>
        <w:jc w:val="both"/>
        <w:rPr>
          <w:rFonts w:ascii="Arial" w:eastAsia="Times New Roman" w:hAnsi="Arial" w:cs="Arial"/>
          <w:sz w:val="20"/>
          <w:szCs w:val="24"/>
          <w:lang w:val="fr-BE"/>
        </w:rPr>
      </w:pPr>
      <w:r w:rsidRPr="008D4BC0">
        <w:rPr>
          <w:rFonts w:ascii="Arial" w:eastAsia="Times New Roman" w:hAnsi="Arial" w:cs="Arial"/>
          <w:sz w:val="20"/>
          <w:szCs w:val="24"/>
          <w:lang w:val="fr-BE"/>
        </w:rPr>
        <w:lastRenderedPageBreak/>
        <w:t>Ce “principe” qu’une non-décision dans les délais équivaut à une décision positive existe dans différentes procédures de séjour dont les suivantes :</w:t>
      </w:r>
    </w:p>
    <w:p w14:paraId="2053F58D" w14:textId="77777777" w:rsidR="008D4BC0" w:rsidRPr="008D4BC0" w:rsidRDefault="008D4BC0" w:rsidP="008D4BC0">
      <w:pPr>
        <w:numPr>
          <w:ilvl w:val="0"/>
          <w:numId w:val="7"/>
        </w:numPr>
        <w:spacing w:after="0" w:line="254" w:lineRule="auto"/>
        <w:contextualSpacing/>
        <w:jc w:val="both"/>
        <w:rPr>
          <w:rFonts w:ascii="Arial" w:eastAsia="Times New Roman" w:hAnsi="Arial" w:cs="Arial"/>
          <w:sz w:val="20"/>
          <w:szCs w:val="24"/>
          <w:lang w:val="fr-BE"/>
        </w:rPr>
      </w:pPr>
      <w:r w:rsidRPr="008D4BC0">
        <w:rPr>
          <w:rFonts w:ascii="Arial" w:eastAsia="Times New Roman" w:hAnsi="Arial" w:cs="Arial"/>
          <w:sz w:val="20"/>
          <w:szCs w:val="24"/>
          <w:lang w:val="fr-BE"/>
        </w:rPr>
        <w:t>Regroupement familial avec un ressortissant de pays tiers (article 10ter, § 2, alinéa 4, § 2bis, alinéa 3, § 2ter, alinéa 3 ; article 12bis, § 2, dernier alinéa, § 3, alinéa 3, § 3bis, alinéa 3, de la loi du 15.12.1980 + article 26, § 4, 26/1, § 4, 26/2, § 5, 26/2/1, § 5, de l’arrêté royal du 8.10.1981) ;</w:t>
      </w:r>
    </w:p>
    <w:p w14:paraId="4FFFF731" w14:textId="77777777" w:rsidR="008D4BC0" w:rsidRPr="008D4BC0" w:rsidRDefault="008D4BC0" w:rsidP="008D4BC0">
      <w:pPr>
        <w:numPr>
          <w:ilvl w:val="0"/>
          <w:numId w:val="7"/>
        </w:numPr>
        <w:spacing w:after="0" w:line="254" w:lineRule="auto"/>
        <w:contextualSpacing/>
        <w:jc w:val="both"/>
        <w:rPr>
          <w:rFonts w:ascii="Arial" w:eastAsia="Times New Roman" w:hAnsi="Arial" w:cs="Arial"/>
          <w:sz w:val="20"/>
          <w:szCs w:val="24"/>
          <w:lang w:val="fr-BE"/>
        </w:rPr>
      </w:pPr>
      <w:r w:rsidRPr="008D4BC0">
        <w:rPr>
          <w:rFonts w:ascii="Arial" w:eastAsia="Times New Roman" w:hAnsi="Arial" w:cs="Arial"/>
          <w:sz w:val="20"/>
          <w:szCs w:val="24"/>
          <w:lang w:val="fr-BE"/>
        </w:rPr>
        <w:t>Séjour de plus de trois mois d’un citoyen de l’Union européenne (article 51, § 2, de l’arrêté royal du 8.10.1981) ;</w:t>
      </w:r>
    </w:p>
    <w:p w14:paraId="29BAEBE4" w14:textId="77777777" w:rsidR="008D4BC0" w:rsidRPr="008D4BC0" w:rsidRDefault="008D4BC0" w:rsidP="008D4BC0">
      <w:pPr>
        <w:numPr>
          <w:ilvl w:val="0"/>
          <w:numId w:val="7"/>
        </w:numPr>
        <w:spacing w:after="0" w:line="254" w:lineRule="auto"/>
        <w:contextualSpacing/>
        <w:jc w:val="both"/>
        <w:rPr>
          <w:rFonts w:ascii="Arial" w:eastAsia="Times New Roman" w:hAnsi="Arial" w:cs="Arial"/>
          <w:sz w:val="20"/>
          <w:szCs w:val="24"/>
          <w:lang w:val="fr-BE"/>
        </w:rPr>
      </w:pPr>
      <w:r w:rsidRPr="008D4BC0">
        <w:rPr>
          <w:rFonts w:ascii="Arial" w:eastAsia="Times New Roman" w:hAnsi="Arial" w:cs="Arial"/>
          <w:sz w:val="20"/>
          <w:szCs w:val="24"/>
          <w:lang w:val="fr-BE"/>
        </w:rPr>
        <w:t>Regroupement familial avec un citoyen de l’Union européenne</w:t>
      </w:r>
      <w:r w:rsidRPr="008D4BC0">
        <w:rPr>
          <w:rFonts w:ascii="Arial" w:eastAsia="Times New Roman" w:hAnsi="Arial" w:cs="Arial"/>
          <w:sz w:val="20"/>
          <w:szCs w:val="24"/>
          <w:vertAlign w:val="superscript"/>
          <w:lang w:val="fr-BE"/>
        </w:rPr>
        <w:footnoteReference w:id="24"/>
      </w:r>
      <w:r w:rsidRPr="008D4BC0">
        <w:rPr>
          <w:rFonts w:ascii="Arial" w:eastAsia="Times New Roman" w:hAnsi="Arial" w:cs="Arial"/>
          <w:sz w:val="20"/>
          <w:szCs w:val="24"/>
          <w:lang w:val="fr-BE"/>
        </w:rPr>
        <w:t xml:space="preserve"> (article 52, § 4, de l’arrêté royal du 8.10.1981) ;</w:t>
      </w:r>
    </w:p>
    <w:p w14:paraId="02F8628C" w14:textId="77777777" w:rsidR="008D4BC0" w:rsidRPr="008D4BC0" w:rsidRDefault="008D4BC0" w:rsidP="008D4BC0">
      <w:pPr>
        <w:numPr>
          <w:ilvl w:val="0"/>
          <w:numId w:val="7"/>
        </w:numPr>
        <w:spacing w:after="0" w:line="254" w:lineRule="auto"/>
        <w:contextualSpacing/>
        <w:jc w:val="both"/>
        <w:rPr>
          <w:rFonts w:ascii="Arial" w:eastAsia="Times New Roman" w:hAnsi="Arial" w:cs="Arial"/>
          <w:sz w:val="20"/>
          <w:szCs w:val="24"/>
          <w:lang w:val="fr-BE"/>
        </w:rPr>
      </w:pPr>
      <w:r w:rsidRPr="008D4BC0">
        <w:rPr>
          <w:rFonts w:ascii="Arial" w:eastAsia="Times New Roman" w:hAnsi="Arial" w:cs="Arial"/>
          <w:sz w:val="20"/>
          <w:szCs w:val="24"/>
          <w:lang w:val="fr-BE"/>
        </w:rPr>
        <w:t>Acquisition du séjour permanent par un citoyen de l’Union européenne ou un membre de sa famille (articles 55 et 56, de l’arrêté royal du 8.10.1981) ;</w:t>
      </w:r>
    </w:p>
    <w:p w14:paraId="0DE94ABC" w14:textId="77777777" w:rsidR="008D4BC0" w:rsidRPr="008D4BC0" w:rsidRDefault="008D4BC0" w:rsidP="008D4BC0">
      <w:pPr>
        <w:numPr>
          <w:ilvl w:val="0"/>
          <w:numId w:val="7"/>
        </w:numPr>
        <w:spacing w:after="0" w:line="254" w:lineRule="auto"/>
        <w:contextualSpacing/>
        <w:jc w:val="both"/>
        <w:rPr>
          <w:rFonts w:ascii="Arial" w:eastAsia="Times New Roman" w:hAnsi="Arial" w:cs="Arial"/>
          <w:sz w:val="20"/>
          <w:szCs w:val="24"/>
          <w:lang w:val="fr-BE"/>
        </w:rPr>
      </w:pPr>
      <w:r w:rsidRPr="008D4BC0">
        <w:rPr>
          <w:rFonts w:ascii="Arial" w:eastAsia="Times New Roman" w:hAnsi="Arial" w:cs="Arial"/>
          <w:sz w:val="20"/>
          <w:szCs w:val="24"/>
          <w:lang w:val="fr-BE"/>
        </w:rPr>
        <w:t>Autorisation d’établissement (article 30, de l’arrêté royal du 8.10.1981) ;</w:t>
      </w:r>
    </w:p>
    <w:p w14:paraId="49E4D8C7" w14:textId="77777777" w:rsidR="008D4BC0" w:rsidRPr="008D4BC0" w:rsidRDefault="008D4BC0" w:rsidP="008D4BC0">
      <w:pPr>
        <w:numPr>
          <w:ilvl w:val="0"/>
          <w:numId w:val="7"/>
        </w:numPr>
        <w:spacing w:after="0" w:line="254" w:lineRule="auto"/>
        <w:contextualSpacing/>
        <w:jc w:val="both"/>
        <w:rPr>
          <w:rFonts w:ascii="Arial" w:eastAsia="Times New Roman" w:hAnsi="Arial" w:cs="Arial"/>
          <w:sz w:val="20"/>
          <w:szCs w:val="24"/>
          <w:lang w:val="fr-BE"/>
        </w:rPr>
      </w:pPr>
      <w:r w:rsidRPr="008D4BC0">
        <w:rPr>
          <w:rFonts w:ascii="Arial" w:eastAsia="Times New Roman" w:hAnsi="Arial" w:cs="Arial"/>
          <w:sz w:val="20"/>
          <w:szCs w:val="24"/>
          <w:lang w:val="fr-BE"/>
        </w:rPr>
        <w:t>Acquisition du statut de résident de longue durée (article 30, de l’arrêté royal du 8.10.1981) ;</w:t>
      </w:r>
    </w:p>
    <w:p w14:paraId="6B5D29E6" w14:textId="77777777" w:rsidR="008D4BC0" w:rsidRPr="008D4BC0" w:rsidRDefault="008D4BC0" w:rsidP="008D4BC0">
      <w:pPr>
        <w:numPr>
          <w:ilvl w:val="0"/>
          <w:numId w:val="7"/>
        </w:numPr>
        <w:spacing w:after="0" w:line="254" w:lineRule="auto"/>
        <w:contextualSpacing/>
        <w:jc w:val="both"/>
        <w:rPr>
          <w:rFonts w:ascii="Arial" w:eastAsia="Times New Roman" w:hAnsi="Arial" w:cs="Arial"/>
          <w:sz w:val="20"/>
          <w:szCs w:val="24"/>
          <w:lang w:val="fr-BE"/>
        </w:rPr>
      </w:pPr>
      <w:r w:rsidRPr="008D4BC0">
        <w:rPr>
          <w:rFonts w:ascii="Arial" w:eastAsia="Times New Roman" w:hAnsi="Arial" w:cs="Arial"/>
          <w:sz w:val="20"/>
          <w:szCs w:val="24"/>
          <w:lang w:val="fr-BE"/>
        </w:rPr>
        <w:t>Permis unique (accord de coopération du 2.02.2018) ;</w:t>
      </w:r>
    </w:p>
    <w:p w14:paraId="701D5410" w14:textId="77777777" w:rsidR="008D4BC0" w:rsidRPr="008D4BC0" w:rsidRDefault="008D4BC0" w:rsidP="008D4BC0">
      <w:pPr>
        <w:numPr>
          <w:ilvl w:val="0"/>
          <w:numId w:val="7"/>
        </w:numPr>
        <w:spacing w:after="0" w:line="254" w:lineRule="auto"/>
        <w:contextualSpacing/>
        <w:jc w:val="both"/>
        <w:rPr>
          <w:rFonts w:ascii="Arial" w:eastAsia="Times New Roman" w:hAnsi="Arial" w:cs="Arial"/>
          <w:sz w:val="20"/>
          <w:szCs w:val="24"/>
          <w:lang w:val="fr-BE"/>
        </w:rPr>
      </w:pPr>
      <w:r w:rsidRPr="008D4BC0">
        <w:rPr>
          <w:rFonts w:ascii="Arial" w:eastAsia="Times New Roman" w:hAnsi="Arial" w:cs="Arial"/>
          <w:sz w:val="20"/>
          <w:szCs w:val="24"/>
          <w:lang w:val="fr-BE"/>
        </w:rPr>
        <w:t>Résident de longue durée dans un autre Etat membre et demandant un séjour de plus de trois mois en Belgique (article 61/7, § 3, dernier alinéa, de la loi du 15.12.1980) ;</w:t>
      </w:r>
    </w:p>
    <w:p w14:paraId="302EDF3A" w14:textId="77777777" w:rsidR="008D4BC0" w:rsidRPr="008D4BC0" w:rsidRDefault="008D4BC0" w:rsidP="008D4BC0">
      <w:pPr>
        <w:numPr>
          <w:ilvl w:val="0"/>
          <w:numId w:val="7"/>
        </w:numPr>
        <w:spacing w:after="0" w:line="254" w:lineRule="auto"/>
        <w:contextualSpacing/>
        <w:jc w:val="both"/>
        <w:rPr>
          <w:rFonts w:ascii="Arial" w:eastAsia="Times New Roman" w:hAnsi="Arial" w:cs="Arial"/>
          <w:sz w:val="20"/>
          <w:szCs w:val="24"/>
          <w:lang w:val="fr-BE"/>
        </w:rPr>
      </w:pPr>
      <w:r w:rsidRPr="008D4BC0">
        <w:rPr>
          <w:rFonts w:ascii="Arial" w:eastAsia="Times New Roman" w:hAnsi="Arial" w:cs="Arial"/>
          <w:sz w:val="20"/>
          <w:szCs w:val="24"/>
          <w:lang w:val="fr-BE"/>
        </w:rPr>
        <w:t>Travailleur hautement qualifié (article 61/27-5, de la loi du 15.12.1980) ;</w:t>
      </w:r>
    </w:p>
    <w:p w14:paraId="11367FD3" w14:textId="77777777" w:rsidR="008D4BC0" w:rsidRPr="008D4BC0" w:rsidRDefault="008D4BC0" w:rsidP="008D4BC0">
      <w:pPr>
        <w:numPr>
          <w:ilvl w:val="0"/>
          <w:numId w:val="7"/>
        </w:numPr>
        <w:spacing w:after="0" w:line="254" w:lineRule="auto"/>
        <w:contextualSpacing/>
        <w:jc w:val="both"/>
        <w:rPr>
          <w:rFonts w:ascii="Arial" w:eastAsia="Times New Roman" w:hAnsi="Arial" w:cs="Arial"/>
          <w:sz w:val="20"/>
          <w:szCs w:val="24"/>
          <w:lang w:val="fr-BE"/>
        </w:rPr>
      </w:pPr>
      <w:r w:rsidRPr="008D4BC0">
        <w:rPr>
          <w:rFonts w:ascii="Arial" w:eastAsia="Times New Roman" w:hAnsi="Arial" w:cs="Arial"/>
          <w:sz w:val="20"/>
          <w:szCs w:val="24"/>
          <w:lang w:val="fr-BE"/>
        </w:rPr>
        <w:t>Droit de retour (article 40, de l’arrêté royal du 8.10.1981).</w:t>
      </w:r>
      <w:r w:rsidRPr="008D4BC0">
        <w:rPr>
          <w:rFonts w:ascii="Arial" w:eastAsia="Times New Roman" w:hAnsi="Arial" w:cs="Arial"/>
          <w:sz w:val="20"/>
          <w:szCs w:val="24"/>
          <w:lang w:val="fr-BE"/>
        </w:rPr>
        <w:tab/>
      </w:r>
    </w:p>
    <w:p w14:paraId="72D28DA0"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12903A60" w14:textId="77777777" w:rsidR="008D4BC0" w:rsidRPr="008D4BC0" w:rsidRDefault="008D4BC0" w:rsidP="008D4BC0">
      <w:pPr>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L’annexe 15 vaut comme preuve d’inscription au Registre des étrangers/Registre de la population quand elle est délivrée :</w:t>
      </w:r>
    </w:p>
    <w:p w14:paraId="421C231B" w14:textId="77777777" w:rsidR="008D4BC0" w:rsidRPr="008D4BC0" w:rsidRDefault="008D4BC0" w:rsidP="008D4BC0">
      <w:pPr>
        <w:spacing w:after="0" w:line="240" w:lineRule="auto"/>
        <w:ind w:left="284"/>
        <w:jc w:val="both"/>
        <w:rPr>
          <w:rFonts w:ascii="Arial" w:eastAsia="Times New Roman" w:hAnsi="Arial" w:cs="Arial"/>
          <w:sz w:val="20"/>
          <w:szCs w:val="20"/>
          <w:lang w:val="fr-BE"/>
        </w:rPr>
      </w:pPr>
    </w:p>
    <w:p w14:paraId="4C7B9F6B" w14:textId="77777777" w:rsidR="008D4BC0" w:rsidRPr="008D4BC0" w:rsidRDefault="008D4BC0" w:rsidP="008D4BC0">
      <w:pPr>
        <w:numPr>
          <w:ilvl w:val="0"/>
          <w:numId w:val="7"/>
        </w:numPr>
        <w:tabs>
          <w:tab w:val="left" w:pos="709"/>
        </w:tabs>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si la personne s’est présentée pour introduire une demande d’autorisation de séjour ou une demande d’obtention du statut de résident de longue durée-CE (art. 30 de l’arrêté royal du 8 octobre 1981 concernant l’accès au territoire, le séjour, l’établissement et l’éloignement des étrangers) (1</w:t>
      </w:r>
      <w:r w:rsidRPr="008D4BC0">
        <w:rPr>
          <w:rFonts w:ascii="Arial" w:eastAsia="Times New Roman" w:hAnsi="Arial" w:cs="Arial"/>
          <w:sz w:val="20"/>
          <w:szCs w:val="20"/>
          <w:vertAlign w:val="superscript"/>
          <w:lang w:val="fr-BE"/>
        </w:rPr>
        <w:t>re</w:t>
      </w:r>
      <w:r w:rsidRPr="008D4BC0">
        <w:rPr>
          <w:rFonts w:ascii="Arial" w:eastAsia="Times New Roman" w:hAnsi="Arial" w:cs="Arial"/>
          <w:sz w:val="20"/>
          <w:szCs w:val="20"/>
          <w:lang w:val="fr-BE"/>
        </w:rPr>
        <w:t xml:space="preserve"> case)</w:t>
      </w:r>
    </w:p>
    <w:p w14:paraId="3D9FB931" w14:textId="77777777" w:rsidR="008D4BC0" w:rsidRPr="008D4BC0" w:rsidRDefault="008D4BC0" w:rsidP="008D4BC0">
      <w:pPr>
        <w:tabs>
          <w:tab w:val="left" w:pos="709"/>
        </w:tabs>
        <w:spacing w:after="0" w:line="254" w:lineRule="auto"/>
        <w:ind w:left="720"/>
        <w:contextualSpacing/>
        <w:jc w:val="both"/>
        <w:rPr>
          <w:rFonts w:ascii="Arial" w:eastAsia="Times New Roman" w:hAnsi="Arial" w:cs="Arial"/>
          <w:sz w:val="20"/>
          <w:szCs w:val="20"/>
          <w:lang w:val="fr-BE"/>
        </w:rPr>
      </w:pPr>
    </w:p>
    <w:p w14:paraId="3390672A" w14:textId="77777777" w:rsidR="008D4BC0" w:rsidRPr="008D4BC0" w:rsidRDefault="008D4BC0" w:rsidP="008D4BC0">
      <w:pPr>
        <w:numPr>
          <w:ilvl w:val="0"/>
          <w:numId w:val="7"/>
        </w:numPr>
        <w:tabs>
          <w:tab w:val="left" w:pos="709"/>
        </w:tabs>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si la personne s’est présentée pour introduire une demande de renouvellement de son titre de séjour ou d'établissement, de son permis de séjour de résident de longue durée - CE (art. 33 – 101 de l’arrêté royal du 8 octobre 1981 concernant l’accès au territoire, le séjour, l’établissement et l’éloignement des étrangers) (2</w:t>
      </w:r>
      <w:r w:rsidRPr="008D4BC0">
        <w:rPr>
          <w:rFonts w:ascii="Arial" w:eastAsia="Times New Roman" w:hAnsi="Arial" w:cs="Arial"/>
          <w:sz w:val="20"/>
          <w:szCs w:val="20"/>
          <w:vertAlign w:val="superscript"/>
          <w:lang w:val="fr-BE"/>
        </w:rPr>
        <w:t>e</w:t>
      </w:r>
      <w:r w:rsidRPr="008D4BC0">
        <w:rPr>
          <w:rFonts w:ascii="Arial" w:eastAsia="Times New Roman" w:hAnsi="Arial" w:cs="Arial"/>
          <w:sz w:val="20"/>
          <w:szCs w:val="20"/>
          <w:lang w:val="fr-BE"/>
        </w:rPr>
        <w:t xml:space="preserve"> case)</w:t>
      </w:r>
    </w:p>
    <w:p w14:paraId="45D29258" w14:textId="77777777" w:rsidR="008D4BC0" w:rsidRPr="008D4BC0" w:rsidRDefault="008D4BC0" w:rsidP="008D4BC0">
      <w:pPr>
        <w:spacing w:after="0" w:line="240" w:lineRule="auto"/>
        <w:ind w:left="720"/>
        <w:contextualSpacing/>
        <w:rPr>
          <w:rFonts w:ascii="Arial" w:eastAsia="Times New Roman" w:hAnsi="Arial" w:cs="Arial"/>
          <w:sz w:val="20"/>
          <w:szCs w:val="20"/>
          <w:lang w:val="fr-BE"/>
        </w:rPr>
      </w:pPr>
    </w:p>
    <w:p w14:paraId="3A451CE0" w14:textId="77777777" w:rsidR="008D4BC0" w:rsidRPr="008D4BC0" w:rsidRDefault="008D4BC0" w:rsidP="008D4BC0">
      <w:pPr>
        <w:numPr>
          <w:ilvl w:val="0"/>
          <w:numId w:val="7"/>
        </w:numPr>
        <w:tabs>
          <w:tab w:val="left" w:pos="709"/>
        </w:tabs>
        <w:autoSpaceDE w:val="0"/>
        <w:autoSpaceDN w:val="0"/>
        <w:adjustRightInd w:val="0"/>
        <w:spacing w:after="0" w:line="240"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si la personne s’est présentée pour se rétablir dans sa situation de séjour antérieure si,  pour des circonstances indépendantes de sa volonté, elle n’a pas été en mesure de rentrer dans le pays dans les délais prévus (art. 40 de l’arrêté royal du 8 octobre 1981 concernant l’accès au territoire, le séjour, l’établissement et l’éloignement des étrangers). (3</w:t>
      </w:r>
      <w:r w:rsidRPr="008D4BC0">
        <w:rPr>
          <w:rFonts w:ascii="Arial" w:eastAsia="Times New Roman" w:hAnsi="Arial" w:cs="Arial"/>
          <w:sz w:val="20"/>
          <w:szCs w:val="20"/>
          <w:vertAlign w:val="superscript"/>
          <w:lang w:val="fr-BE"/>
        </w:rPr>
        <w:t xml:space="preserve">e </w:t>
      </w:r>
      <w:r w:rsidRPr="008D4BC0">
        <w:rPr>
          <w:rFonts w:ascii="Arial" w:eastAsia="Times New Roman" w:hAnsi="Arial" w:cs="Arial"/>
          <w:sz w:val="20"/>
          <w:szCs w:val="20"/>
          <w:lang w:val="fr-BE"/>
        </w:rPr>
        <w:t xml:space="preserve"> case)</w:t>
      </w:r>
    </w:p>
    <w:p w14:paraId="08718E3A" w14:textId="77777777" w:rsidR="008D4BC0" w:rsidRPr="008D4BC0" w:rsidRDefault="008D4BC0" w:rsidP="008D4BC0">
      <w:pPr>
        <w:tabs>
          <w:tab w:val="left" w:pos="709"/>
        </w:tabs>
        <w:spacing w:after="0" w:line="240" w:lineRule="auto"/>
        <w:ind w:left="709" w:hanging="283"/>
        <w:jc w:val="both"/>
        <w:rPr>
          <w:rFonts w:ascii="Arial" w:eastAsia="Times New Roman" w:hAnsi="Arial" w:cs="Arial"/>
          <w:sz w:val="24"/>
          <w:szCs w:val="24"/>
          <w:lang w:val="fr-BE"/>
        </w:rPr>
      </w:pPr>
    </w:p>
    <w:p w14:paraId="0769FA2D" w14:textId="77777777" w:rsidR="008D4BC0" w:rsidRDefault="008D4BC0" w:rsidP="008D4BC0">
      <w:pPr>
        <w:numPr>
          <w:ilvl w:val="0"/>
          <w:numId w:val="7"/>
        </w:numPr>
        <w:tabs>
          <w:tab w:val="left" w:pos="709"/>
        </w:tabs>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si la personne s’est présentée pour introduire une demande de séjour de longue durée (art. 56 de l’arrêté royal du 8 octobre 1981 concernant l’accès au territoire, le séjour, l’établissement et l’éloignement des étrangers) (4</w:t>
      </w:r>
      <w:r w:rsidRPr="008D4BC0">
        <w:rPr>
          <w:rFonts w:ascii="Arial" w:eastAsia="Times New Roman" w:hAnsi="Arial" w:cs="Arial"/>
          <w:sz w:val="20"/>
          <w:szCs w:val="20"/>
          <w:vertAlign w:val="superscript"/>
          <w:lang w:val="fr-BE"/>
        </w:rPr>
        <w:t xml:space="preserve">e </w:t>
      </w:r>
      <w:r w:rsidRPr="008D4BC0">
        <w:rPr>
          <w:rFonts w:ascii="Arial" w:eastAsia="Times New Roman" w:hAnsi="Arial" w:cs="Arial"/>
          <w:sz w:val="20"/>
          <w:szCs w:val="20"/>
          <w:lang w:val="fr-BE"/>
        </w:rPr>
        <w:t xml:space="preserve"> case)</w:t>
      </w:r>
    </w:p>
    <w:p w14:paraId="2E800892" w14:textId="77777777" w:rsidR="00E068EB" w:rsidRDefault="00E068EB" w:rsidP="00E068EB">
      <w:pPr>
        <w:pStyle w:val="Paragraphedeliste"/>
        <w:rPr>
          <w:rFonts w:ascii="Arial" w:eastAsia="Times New Roman" w:hAnsi="Arial" w:cs="Arial"/>
          <w:sz w:val="20"/>
          <w:szCs w:val="20"/>
          <w:lang w:val="fr-BE"/>
        </w:rPr>
      </w:pPr>
    </w:p>
    <w:p w14:paraId="5AB00A17" w14:textId="77777777" w:rsidR="00E068EB" w:rsidRDefault="00E068EB" w:rsidP="00E068EB">
      <w:pPr>
        <w:tabs>
          <w:tab w:val="left" w:pos="709"/>
        </w:tabs>
        <w:spacing w:after="0" w:line="254" w:lineRule="auto"/>
        <w:contextualSpacing/>
        <w:jc w:val="both"/>
        <w:rPr>
          <w:rFonts w:ascii="Arial" w:eastAsia="Times New Roman" w:hAnsi="Arial" w:cs="Arial"/>
          <w:sz w:val="20"/>
          <w:szCs w:val="20"/>
          <w:lang w:val="fr-BE"/>
        </w:rPr>
      </w:pPr>
    </w:p>
    <w:p w14:paraId="1D4115A6" w14:textId="77777777" w:rsidR="00E068EB" w:rsidRDefault="00E068EB" w:rsidP="00E068EB">
      <w:pPr>
        <w:tabs>
          <w:tab w:val="left" w:pos="709"/>
        </w:tabs>
        <w:spacing w:after="0" w:line="254" w:lineRule="auto"/>
        <w:contextualSpacing/>
        <w:jc w:val="both"/>
        <w:rPr>
          <w:rFonts w:ascii="Arial" w:eastAsia="Times New Roman" w:hAnsi="Arial" w:cs="Arial"/>
          <w:sz w:val="20"/>
          <w:szCs w:val="20"/>
          <w:lang w:val="fr-BE"/>
        </w:rPr>
      </w:pPr>
    </w:p>
    <w:p w14:paraId="3C0410E8" w14:textId="77777777" w:rsidR="00E068EB" w:rsidRDefault="00E068EB" w:rsidP="00E068EB">
      <w:pPr>
        <w:tabs>
          <w:tab w:val="left" w:pos="709"/>
        </w:tabs>
        <w:spacing w:after="0" w:line="254" w:lineRule="auto"/>
        <w:contextualSpacing/>
        <w:jc w:val="both"/>
        <w:rPr>
          <w:rFonts w:ascii="Arial" w:eastAsia="Times New Roman" w:hAnsi="Arial" w:cs="Arial"/>
          <w:sz w:val="20"/>
          <w:szCs w:val="20"/>
          <w:lang w:val="fr-BE"/>
        </w:rPr>
      </w:pPr>
    </w:p>
    <w:p w14:paraId="1B960FA7" w14:textId="77777777" w:rsidR="00E068EB" w:rsidRDefault="00E068EB" w:rsidP="00E068EB">
      <w:pPr>
        <w:tabs>
          <w:tab w:val="left" w:pos="709"/>
        </w:tabs>
        <w:spacing w:after="0" w:line="254" w:lineRule="auto"/>
        <w:contextualSpacing/>
        <w:jc w:val="both"/>
        <w:rPr>
          <w:rFonts w:ascii="Arial" w:eastAsia="Times New Roman" w:hAnsi="Arial" w:cs="Arial"/>
          <w:sz w:val="20"/>
          <w:szCs w:val="20"/>
          <w:lang w:val="fr-BE"/>
        </w:rPr>
      </w:pPr>
    </w:p>
    <w:p w14:paraId="35AF1CF4" w14:textId="77777777" w:rsidR="00E068EB" w:rsidRDefault="00E068EB" w:rsidP="00E068EB">
      <w:pPr>
        <w:tabs>
          <w:tab w:val="left" w:pos="709"/>
        </w:tabs>
        <w:spacing w:after="0" w:line="254" w:lineRule="auto"/>
        <w:contextualSpacing/>
        <w:jc w:val="both"/>
        <w:rPr>
          <w:rFonts w:ascii="Arial" w:eastAsia="Times New Roman" w:hAnsi="Arial" w:cs="Arial"/>
          <w:sz w:val="20"/>
          <w:szCs w:val="20"/>
          <w:lang w:val="fr-BE"/>
        </w:rPr>
      </w:pPr>
    </w:p>
    <w:p w14:paraId="20152B1B" w14:textId="77777777" w:rsidR="00E068EB" w:rsidRPr="008D4BC0" w:rsidRDefault="00E068EB" w:rsidP="00E068EB">
      <w:pPr>
        <w:tabs>
          <w:tab w:val="left" w:pos="709"/>
        </w:tabs>
        <w:spacing w:after="0" w:line="254" w:lineRule="auto"/>
        <w:contextualSpacing/>
        <w:jc w:val="both"/>
        <w:rPr>
          <w:rFonts w:ascii="Arial" w:eastAsia="Times New Roman" w:hAnsi="Arial" w:cs="Arial"/>
          <w:sz w:val="20"/>
          <w:szCs w:val="20"/>
          <w:lang w:val="fr-BE"/>
        </w:rPr>
      </w:pPr>
    </w:p>
    <w:p w14:paraId="07AF3F2E" w14:textId="77777777" w:rsidR="008D4BC0" w:rsidRPr="008D4BC0" w:rsidRDefault="008D4BC0" w:rsidP="008D4BC0">
      <w:pPr>
        <w:spacing w:after="0" w:line="240" w:lineRule="auto"/>
        <w:ind w:left="720"/>
        <w:contextualSpacing/>
        <w:rPr>
          <w:rFonts w:ascii="Arial" w:eastAsia="Times New Roman" w:hAnsi="Arial" w:cs="Arial"/>
          <w:sz w:val="20"/>
          <w:szCs w:val="20"/>
          <w:lang w:val="fr-BE"/>
        </w:rPr>
      </w:pPr>
    </w:p>
    <w:p w14:paraId="69178F57" w14:textId="77777777" w:rsidR="008D4BC0" w:rsidRPr="008D4BC0" w:rsidRDefault="008D4BC0" w:rsidP="008D4BC0">
      <w:pPr>
        <w:numPr>
          <w:ilvl w:val="0"/>
          <w:numId w:val="7"/>
        </w:numPr>
        <w:tabs>
          <w:tab w:val="left" w:pos="709"/>
        </w:tabs>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lastRenderedPageBreak/>
        <w:t>si la personne s’est présentée pour se faire inscrire (art.119 de l’arrêté royal du 8 octobre 1981 concernant l’accès au territoire, le séjour, l’établissement et l’éloignement des étrangers) (9</w:t>
      </w:r>
      <w:r w:rsidRPr="008D4BC0">
        <w:rPr>
          <w:rFonts w:ascii="Arial" w:eastAsia="Times New Roman" w:hAnsi="Arial" w:cs="Arial"/>
          <w:sz w:val="20"/>
          <w:szCs w:val="20"/>
          <w:vertAlign w:val="superscript"/>
          <w:lang w:val="fr-BE"/>
        </w:rPr>
        <w:t>e</w:t>
      </w:r>
      <w:r w:rsidRPr="008D4BC0">
        <w:rPr>
          <w:rFonts w:ascii="Arial" w:eastAsia="Times New Roman" w:hAnsi="Arial" w:cs="Arial"/>
          <w:sz w:val="20"/>
          <w:szCs w:val="20"/>
          <w:lang w:val="fr-BE"/>
        </w:rPr>
        <w:t xml:space="preserve"> case) en combinaison avec :</w:t>
      </w:r>
    </w:p>
    <w:p w14:paraId="47E2EF52" w14:textId="77777777" w:rsidR="008D4BC0" w:rsidRPr="008D4BC0" w:rsidRDefault="008D4BC0" w:rsidP="008D4BC0">
      <w:pPr>
        <w:tabs>
          <w:tab w:val="left" w:pos="709"/>
        </w:tabs>
        <w:spacing w:after="0" w:line="240" w:lineRule="auto"/>
        <w:ind w:left="567"/>
        <w:jc w:val="both"/>
        <w:rPr>
          <w:rFonts w:ascii="Arial" w:eastAsia="Times New Roman" w:hAnsi="Arial" w:cs="Arial"/>
          <w:sz w:val="20"/>
          <w:szCs w:val="20"/>
          <w:lang w:val="fr-BE"/>
        </w:rPr>
      </w:pPr>
    </w:p>
    <w:p w14:paraId="6803FA26" w14:textId="77777777" w:rsidR="008D4BC0" w:rsidRPr="008D4BC0" w:rsidRDefault="008D4BC0" w:rsidP="008D4BC0">
      <w:pPr>
        <w:numPr>
          <w:ilvl w:val="1"/>
          <w:numId w:val="8"/>
        </w:numPr>
        <w:spacing w:after="0" w:line="254" w:lineRule="auto"/>
        <w:ind w:left="993" w:hanging="284"/>
        <w:jc w:val="both"/>
        <w:rPr>
          <w:rFonts w:ascii="Arial" w:eastAsia="Times New Roman" w:hAnsi="Arial" w:cs="Arial"/>
          <w:sz w:val="20"/>
          <w:szCs w:val="20"/>
          <w:lang w:val="fr-BE"/>
        </w:rPr>
      </w:pPr>
      <w:r w:rsidRPr="008D4BC0">
        <w:rPr>
          <w:rFonts w:ascii="Arial" w:eastAsia="Times New Roman" w:hAnsi="Arial" w:cs="Arial"/>
          <w:sz w:val="20"/>
          <w:szCs w:val="20"/>
          <w:lang w:val="fr-BE"/>
        </w:rPr>
        <w:t>soit un visa valable de type D</w:t>
      </w:r>
    </w:p>
    <w:p w14:paraId="7BA06A14" w14:textId="77777777" w:rsidR="008D4BC0" w:rsidRPr="008D4BC0" w:rsidRDefault="008D4BC0" w:rsidP="008D4BC0">
      <w:pPr>
        <w:numPr>
          <w:ilvl w:val="1"/>
          <w:numId w:val="8"/>
        </w:numPr>
        <w:spacing w:after="0" w:line="254" w:lineRule="auto"/>
        <w:ind w:left="993" w:hanging="284"/>
        <w:jc w:val="both"/>
        <w:rPr>
          <w:rFonts w:ascii="Arial" w:eastAsia="Times New Roman" w:hAnsi="Arial" w:cs="Arial"/>
          <w:sz w:val="20"/>
          <w:szCs w:val="20"/>
          <w:lang w:val="fr-BE"/>
        </w:rPr>
      </w:pPr>
      <w:r w:rsidRPr="008D4BC0">
        <w:rPr>
          <w:rFonts w:ascii="Arial" w:eastAsia="Times New Roman" w:hAnsi="Arial" w:cs="Arial"/>
          <w:sz w:val="20"/>
          <w:szCs w:val="20"/>
          <w:lang w:val="fr-BE"/>
        </w:rPr>
        <w:t>soit une décision de l’Office des étrangers que l’intéressé peut obtenir</w:t>
      </w:r>
      <w:r w:rsidRPr="008D4BC0">
        <w:rPr>
          <w:rFonts w:ascii="Arial" w:eastAsia="Times New Roman" w:hAnsi="Arial" w:cs="Arial"/>
          <w:color w:val="FF0000"/>
          <w:sz w:val="20"/>
          <w:szCs w:val="20"/>
          <w:lang w:val="fr-BE"/>
        </w:rPr>
        <w:t>,</w:t>
      </w:r>
      <w:r w:rsidRPr="008D4BC0">
        <w:rPr>
          <w:rFonts w:ascii="Arial" w:eastAsia="Times New Roman" w:hAnsi="Arial" w:cs="Arial"/>
          <w:sz w:val="20"/>
          <w:szCs w:val="20"/>
          <w:lang w:val="fr-BE"/>
        </w:rPr>
        <w:t xml:space="preserve"> un Certificat d’Inscription au Registre des étrangers (CIRE) (ex. dans le cadre de la procédure de victime de la traite des êtres humains ou dans le cadre d’une demande 9ter ou 9bis…)</w:t>
      </w:r>
    </w:p>
    <w:p w14:paraId="54127F25" w14:textId="77777777" w:rsidR="008D4BC0" w:rsidRPr="008D4BC0" w:rsidRDefault="008D4BC0" w:rsidP="008D4BC0">
      <w:pPr>
        <w:spacing w:before="60" w:after="0" w:line="240" w:lineRule="auto"/>
        <w:ind w:left="851"/>
        <w:jc w:val="both"/>
        <w:rPr>
          <w:rFonts w:ascii="Arial" w:eastAsia="Times New Roman" w:hAnsi="Arial" w:cs="Arial"/>
          <w:sz w:val="20"/>
          <w:szCs w:val="20"/>
          <w:lang w:val="fr-BE"/>
        </w:rPr>
      </w:pPr>
    </w:p>
    <w:p w14:paraId="64A48E46" w14:textId="77777777" w:rsidR="008D4BC0" w:rsidRPr="008D4BC0" w:rsidRDefault="008D4BC0" w:rsidP="008D4BC0">
      <w:pPr>
        <w:numPr>
          <w:ilvl w:val="0"/>
          <w:numId w:val="9"/>
        </w:numPr>
        <w:autoSpaceDE w:val="0"/>
        <w:autoSpaceDN w:val="0"/>
        <w:adjustRightInd w:val="0"/>
        <w:spacing w:after="0" w:line="254" w:lineRule="auto"/>
        <w:ind w:left="709" w:hanging="283"/>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si la personne s’est présentée pour recevoir le document de séjour, le titre de séjour ou d'établissement ou le permis de séjour de longue durée CE auquel elle a droit (art. 119 de l’arrêté royal du 8 octobre 1981 concernant l’accès au territoire, le séjour, l’établissement et l’éloignement des étrangers) (9</w:t>
      </w:r>
      <w:r w:rsidRPr="008D4BC0">
        <w:rPr>
          <w:rFonts w:ascii="Arial" w:eastAsia="Times New Roman" w:hAnsi="Arial" w:cs="Arial"/>
          <w:sz w:val="20"/>
          <w:szCs w:val="20"/>
          <w:vertAlign w:val="superscript"/>
          <w:lang w:val="fr-BE"/>
        </w:rPr>
        <w:t xml:space="preserve">ième </w:t>
      </w:r>
      <w:r w:rsidRPr="008D4BC0">
        <w:rPr>
          <w:rFonts w:ascii="Arial" w:eastAsia="Times New Roman" w:hAnsi="Arial" w:cs="Arial"/>
          <w:sz w:val="20"/>
          <w:szCs w:val="20"/>
          <w:lang w:val="fr-BE"/>
        </w:rPr>
        <w:t xml:space="preserve"> case).</w:t>
      </w:r>
    </w:p>
    <w:p w14:paraId="5F59CCA8" w14:textId="77777777" w:rsidR="008D4BC0" w:rsidRPr="008D4BC0" w:rsidRDefault="008D4BC0" w:rsidP="008D4BC0">
      <w:pPr>
        <w:spacing w:after="0" w:line="240" w:lineRule="auto"/>
        <w:rPr>
          <w:rFonts w:ascii="Arial" w:eastAsia="Times New Roman" w:hAnsi="Arial" w:cs="Arial"/>
          <w:sz w:val="24"/>
          <w:szCs w:val="24"/>
          <w:lang w:val="fr-BE"/>
        </w:rPr>
      </w:pPr>
    </w:p>
    <w:p w14:paraId="130D353B" w14:textId="77777777" w:rsidR="008D4BC0" w:rsidRPr="008D4BC0" w:rsidRDefault="008D4BC0" w:rsidP="008D4BC0">
      <w:pPr>
        <w:autoSpaceDE w:val="0"/>
        <w:autoSpaceDN w:val="0"/>
        <w:adjustRightInd w:val="0"/>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Une annexe 15 délivrée avec une 5e case cochée (l’intéressé s’est présenté à l’administration communale « pour introduire une demande en vue de trouver un emploi ou de créer une entreprise après l’achèvement de ses études (art. 104/5)) ou une 6e case cochée (l’intéressé s’est présenté à l’administration communale « pour introduire une demande en vue de trouver un emploi ou de créer une entreprise après l’achèvement de sa recherche (art. 105/91, alinéa 1er)) ne donne pas droit au séjour de plus de 3 mois. Elle ne peut donc normalement pas être acceptée pour une inscription en qualité de résident. Néanmoins, une annexe 15 avec une 5e ou 6e case cochée est délivrée à des détenteurs d’une carte A (en qualité d’étudiant ou de chercheur) qui a expiré sans qu’une décision de l’Office des étrangers a pu être prise, ce qui veut dire que l’intéressé n’est effectivement plus admis ou autorisé au séjour de plus de trois mois en cette qualité.</w:t>
      </w:r>
    </w:p>
    <w:p w14:paraId="7CBFD6FF" w14:textId="77777777" w:rsidR="008D4BC0" w:rsidRPr="008D4BC0" w:rsidRDefault="008D4BC0" w:rsidP="008D4BC0">
      <w:pPr>
        <w:autoSpaceDE w:val="0"/>
        <w:autoSpaceDN w:val="0"/>
        <w:adjustRightInd w:val="0"/>
        <w:spacing w:after="0" w:line="254" w:lineRule="auto"/>
        <w:contextualSpacing/>
        <w:jc w:val="both"/>
        <w:rPr>
          <w:rFonts w:ascii="Arial" w:eastAsia="Times New Roman" w:hAnsi="Arial" w:cs="Arial"/>
          <w:sz w:val="20"/>
          <w:szCs w:val="20"/>
          <w:lang w:val="fr-BE"/>
        </w:rPr>
      </w:pPr>
    </w:p>
    <w:p w14:paraId="66A7E82D" w14:textId="77777777" w:rsidR="008D4BC0" w:rsidRPr="008D4BC0" w:rsidRDefault="008D4BC0" w:rsidP="008D4BC0">
      <w:pPr>
        <w:autoSpaceDE w:val="0"/>
        <w:autoSpaceDN w:val="0"/>
        <w:adjustRightInd w:val="0"/>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Toutefois, ce séjour sous annexe 15 peut être assimilé à un séjour de plus de trois mois si la décision de l’Office est positive. En effet, l’arrêté royal du 8 octobre 1981 article 104/6 et article 105/92 prévoit que, dans ces deux cas, si une annexe 15 a été délivrée, le séjour de plus de 3 mois (dont la durée est de 12 mois – durée fixe et non prorogeable) rétroagit à la date de délivrance de l’annexe 15.</w:t>
      </w:r>
    </w:p>
    <w:p w14:paraId="5282E3C8" w14:textId="77777777" w:rsidR="008D4BC0" w:rsidRPr="008D4BC0" w:rsidRDefault="008D4BC0" w:rsidP="008D4BC0">
      <w:pPr>
        <w:autoSpaceDE w:val="0"/>
        <w:autoSpaceDN w:val="0"/>
        <w:adjustRightInd w:val="0"/>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En résumé, une annexe 15 avec une 5e ou 6e case cochée ne permet pas une inscription en qualité de résident sauf si sa délivrance est suivie d’une décision positive de l’Office.</w:t>
      </w:r>
    </w:p>
    <w:p w14:paraId="1F1DDD51" w14:textId="77777777" w:rsidR="008D4BC0" w:rsidRPr="008D4BC0" w:rsidRDefault="008D4BC0" w:rsidP="008D4BC0">
      <w:pPr>
        <w:spacing w:after="0" w:line="240" w:lineRule="auto"/>
        <w:rPr>
          <w:rFonts w:ascii="Arial" w:eastAsia="Times New Roman" w:hAnsi="Arial" w:cs="Arial"/>
          <w:sz w:val="20"/>
          <w:szCs w:val="20"/>
          <w:lang w:val="fr-BE"/>
        </w:rPr>
      </w:pPr>
    </w:p>
    <w:p w14:paraId="57C02646" w14:textId="77777777" w:rsidR="008D4BC0" w:rsidRPr="008D4BC0" w:rsidRDefault="008D4BC0" w:rsidP="008D4BC0">
      <w:pPr>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Vu que les communes ne délivrent pas d’annexe 15 dans certaines situations, en attendant que la carte de séjour électronique de type A ou B soit délivrée, on peut admettre que les documents suivants soient pris en compte, pour les personnes reconnues comme réfugiées et pour les personnes à qui le statut de protection subsidiaire a été accordé : </w:t>
      </w:r>
    </w:p>
    <w:p w14:paraId="01891E9B" w14:textId="77777777" w:rsidR="008D4BC0" w:rsidRPr="008D4BC0" w:rsidRDefault="008D4BC0" w:rsidP="008D4BC0">
      <w:pPr>
        <w:spacing w:after="0" w:line="240" w:lineRule="auto"/>
        <w:rPr>
          <w:rFonts w:ascii="Arial" w:eastAsia="Times New Roman" w:hAnsi="Arial" w:cs="Arial"/>
          <w:sz w:val="20"/>
          <w:szCs w:val="20"/>
          <w:lang w:val="fr-BE"/>
        </w:rPr>
      </w:pPr>
    </w:p>
    <w:p w14:paraId="0467C541" w14:textId="77777777" w:rsidR="008D4BC0" w:rsidRPr="008D4BC0" w:rsidRDefault="008D4BC0" w:rsidP="008D4BC0">
      <w:pPr>
        <w:spacing w:after="0" w:line="240"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En cas de reconnaissance ou d’octroi par le Commissariat général aux réfugiés et aux apatrides (CGRA) </w:t>
      </w:r>
    </w:p>
    <w:p w14:paraId="1C06F0C9" w14:textId="77777777" w:rsidR="008D4BC0" w:rsidRPr="008D4BC0" w:rsidRDefault="008D4BC0" w:rsidP="008D4BC0">
      <w:pPr>
        <w:spacing w:after="0" w:line="240" w:lineRule="auto"/>
        <w:contextualSpacing/>
        <w:jc w:val="both"/>
        <w:rPr>
          <w:rFonts w:ascii="Arial" w:eastAsia="Times New Roman" w:hAnsi="Arial" w:cs="Arial"/>
          <w:sz w:val="20"/>
          <w:szCs w:val="20"/>
          <w:lang w:val="fr-BE"/>
        </w:rPr>
      </w:pPr>
    </w:p>
    <w:p w14:paraId="51500766" w14:textId="77777777" w:rsidR="008D4BC0" w:rsidRPr="008D4BC0" w:rsidRDefault="008D4BC0" w:rsidP="008D4BC0">
      <w:pPr>
        <w:numPr>
          <w:ilvl w:val="0"/>
          <w:numId w:val="10"/>
        </w:numPr>
        <w:spacing w:after="0" w:line="254" w:lineRule="auto"/>
        <w:contextualSpacing/>
        <w:jc w:val="both"/>
        <w:rPr>
          <w:rFonts w:ascii="Arial" w:eastAsia="Times New Roman" w:hAnsi="Arial" w:cs="Arial"/>
          <w:sz w:val="20"/>
          <w:szCs w:val="24"/>
          <w:lang w:val="fr-BE"/>
        </w:rPr>
      </w:pPr>
      <w:r w:rsidRPr="008D4BC0">
        <w:rPr>
          <w:rFonts w:ascii="Arial" w:eastAsia="Times New Roman" w:hAnsi="Arial" w:cs="Arial"/>
          <w:sz w:val="20"/>
          <w:szCs w:val="24"/>
          <w:lang w:val="fr-BE"/>
        </w:rPr>
        <w:t>L’annexe 25 ou 26 (ou 25bis ou 26bis) accompagnée de la décision de reconnaissance du CGRA</w:t>
      </w:r>
    </w:p>
    <w:p w14:paraId="0638AD56" w14:textId="77777777" w:rsidR="008D4BC0" w:rsidRPr="008D4BC0" w:rsidRDefault="008D4BC0" w:rsidP="008D4BC0">
      <w:pPr>
        <w:spacing w:after="0" w:line="254" w:lineRule="auto"/>
        <w:ind w:left="720"/>
        <w:contextualSpacing/>
        <w:jc w:val="both"/>
        <w:rPr>
          <w:rFonts w:ascii="Arial" w:eastAsia="Times New Roman" w:hAnsi="Arial" w:cs="Arial"/>
          <w:sz w:val="20"/>
          <w:szCs w:val="24"/>
          <w:lang w:val="fr-BE"/>
        </w:rPr>
      </w:pPr>
    </w:p>
    <w:p w14:paraId="475E6CCC" w14:textId="77777777" w:rsidR="008D4BC0" w:rsidRDefault="008D4BC0" w:rsidP="008D4BC0">
      <w:pPr>
        <w:spacing w:after="0" w:line="240"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En cas de reconnaissance par le Conseil du Contentieux des étrangers et à condition qu’aucun recours en cassation n’ait été introduit devant le Conseil d’État après le délai de recours de 30 jours ou, si un recours a été introduit, à condition que ce recours ait été rejeté. </w:t>
      </w:r>
    </w:p>
    <w:p w14:paraId="261AA123" w14:textId="77777777" w:rsidR="00E068EB" w:rsidRDefault="00E068EB" w:rsidP="008D4BC0">
      <w:pPr>
        <w:spacing w:after="0" w:line="240" w:lineRule="auto"/>
        <w:contextualSpacing/>
        <w:jc w:val="both"/>
        <w:rPr>
          <w:rFonts w:ascii="Arial" w:eastAsia="Times New Roman" w:hAnsi="Arial" w:cs="Arial"/>
          <w:sz w:val="20"/>
          <w:szCs w:val="20"/>
          <w:lang w:val="fr-BE"/>
        </w:rPr>
      </w:pPr>
    </w:p>
    <w:p w14:paraId="51890B96" w14:textId="77777777" w:rsidR="00E068EB" w:rsidRDefault="00E068EB" w:rsidP="008D4BC0">
      <w:pPr>
        <w:spacing w:after="0" w:line="240" w:lineRule="auto"/>
        <w:contextualSpacing/>
        <w:jc w:val="both"/>
        <w:rPr>
          <w:rFonts w:ascii="Arial" w:eastAsia="Times New Roman" w:hAnsi="Arial" w:cs="Arial"/>
          <w:sz w:val="20"/>
          <w:szCs w:val="20"/>
          <w:lang w:val="fr-BE"/>
        </w:rPr>
      </w:pPr>
    </w:p>
    <w:p w14:paraId="1E531C35" w14:textId="77777777" w:rsidR="00E068EB" w:rsidRDefault="00E068EB" w:rsidP="008D4BC0">
      <w:pPr>
        <w:spacing w:after="0" w:line="240" w:lineRule="auto"/>
        <w:contextualSpacing/>
        <w:jc w:val="both"/>
        <w:rPr>
          <w:rFonts w:ascii="Arial" w:eastAsia="Times New Roman" w:hAnsi="Arial" w:cs="Arial"/>
          <w:sz w:val="20"/>
          <w:szCs w:val="20"/>
          <w:lang w:val="fr-BE"/>
        </w:rPr>
      </w:pPr>
    </w:p>
    <w:p w14:paraId="108BAC01" w14:textId="77777777" w:rsidR="00E068EB" w:rsidRDefault="00E068EB" w:rsidP="008D4BC0">
      <w:pPr>
        <w:spacing w:after="0" w:line="240" w:lineRule="auto"/>
        <w:contextualSpacing/>
        <w:jc w:val="both"/>
        <w:rPr>
          <w:rFonts w:ascii="Arial" w:eastAsia="Times New Roman" w:hAnsi="Arial" w:cs="Arial"/>
          <w:sz w:val="20"/>
          <w:szCs w:val="20"/>
          <w:lang w:val="fr-BE"/>
        </w:rPr>
      </w:pPr>
    </w:p>
    <w:p w14:paraId="4A62C05C" w14:textId="77777777" w:rsidR="00E068EB" w:rsidRDefault="00E068EB" w:rsidP="008D4BC0">
      <w:pPr>
        <w:spacing w:after="0" w:line="240" w:lineRule="auto"/>
        <w:contextualSpacing/>
        <w:jc w:val="both"/>
        <w:rPr>
          <w:rFonts w:ascii="Arial" w:eastAsia="Times New Roman" w:hAnsi="Arial" w:cs="Arial"/>
          <w:sz w:val="20"/>
          <w:szCs w:val="20"/>
          <w:lang w:val="fr-BE"/>
        </w:rPr>
      </w:pPr>
    </w:p>
    <w:p w14:paraId="75D4A34E" w14:textId="77777777" w:rsidR="00E068EB" w:rsidRDefault="00E068EB" w:rsidP="008D4BC0">
      <w:pPr>
        <w:spacing w:after="0" w:line="240" w:lineRule="auto"/>
        <w:contextualSpacing/>
        <w:jc w:val="both"/>
        <w:rPr>
          <w:rFonts w:ascii="Arial" w:eastAsia="Times New Roman" w:hAnsi="Arial" w:cs="Arial"/>
          <w:sz w:val="20"/>
          <w:szCs w:val="20"/>
          <w:lang w:val="fr-BE"/>
        </w:rPr>
      </w:pPr>
    </w:p>
    <w:p w14:paraId="37C70A70" w14:textId="77777777" w:rsidR="00E068EB" w:rsidRPr="008D4BC0" w:rsidRDefault="00E068EB" w:rsidP="008D4BC0">
      <w:pPr>
        <w:spacing w:after="0" w:line="240" w:lineRule="auto"/>
        <w:contextualSpacing/>
        <w:jc w:val="both"/>
        <w:rPr>
          <w:rFonts w:ascii="Arial" w:eastAsia="Times New Roman" w:hAnsi="Arial" w:cs="Arial"/>
          <w:sz w:val="20"/>
          <w:szCs w:val="20"/>
          <w:lang w:val="fr-BE"/>
        </w:rPr>
      </w:pPr>
    </w:p>
    <w:p w14:paraId="0C809C90" w14:textId="77777777" w:rsidR="008D4BC0" w:rsidRPr="008D4BC0" w:rsidRDefault="008D4BC0" w:rsidP="008D4BC0">
      <w:pPr>
        <w:spacing w:after="0" w:line="240" w:lineRule="auto"/>
        <w:ind w:left="360"/>
        <w:rPr>
          <w:rFonts w:ascii="Arial" w:eastAsia="Times New Roman" w:hAnsi="Arial" w:cs="Arial"/>
          <w:sz w:val="24"/>
          <w:szCs w:val="24"/>
          <w:lang w:val="fr-BE"/>
        </w:rPr>
      </w:pPr>
    </w:p>
    <w:p w14:paraId="3D02FA9B" w14:textId="77777777" w:rsidR="008D4BC0" w:rsidRPr="008D4BC0" w:rsidRDefault="008D4BC0" w:rsidP="008D4BC0">
      <w:pPr>
        <w:numPr>
          <w:ilvl w:val="0"/>
          <w:numId w:val="11"/>
        </w:numPr>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lastRenderedPageBreak/>
        <w:t>L’attestation d’immatriculation ou l’annexe 25 ou 26 (ou 25bis ou 26bis) en combinaison avec l’arrêt de reconnaissance du Conseil du Contentieux des étrangers qui est devenu définitif. Cela implique que les organismes assureurs peuvent consulter le registre d’attente pour vérifier si un recours en cassation a été introduit auprès du Conseil d’État.</w:t>
      </w:r>
    </w:p>
    <w:p w14:paraId="3654F249" w14:textId="77777777" w:rsidR="008D4BC0" w:rsidRPr="008D4BC0" w:rsidRDefault="008D4BC0" w:rsidP="008D4BC0">
      <w:pPr>
        <w:spacing w:after="0" w:line="240" w:lineRule="auto"/>
        <w:contextualSpacing/>
        <w:jc w:val="both"/>
        <w:rPr>
          <w:rFonts w:ascii="Arial" w:eastAsia="Times New Roman" w:hAnsi="Arial" w:cs="Arial"/>
          <w:sz w:val="20"/>
          <w:szCs w:val="20"/>
          <w:lang w:val="fr-BE"/>
        </w:rPr>
      </w:pPr>
    </w:p>
    <w:p w14:paraId="73DFBC86" w14:textId="77777777" w:rsidR="008D4BC0" w:rsidRPr="008D4BC0" w:rsidRDefault="008D4BC0" w:rsidP="008D4BC0">
      <w:pPr>
        <w:spacing w:after="0" w:line="240" w:lineRule="auto"/>
        <w:jc w:val="both"/>
        <w:rPr>
          <w:rFonts w:ascii="Arial" w:eastAsia="Calibri" w:hAnsi="Arial" w:cs="Arial"/>
          <w:sz w:val="20"/>
          <w:szCs w:val="24"/>
          <w:lang w:val="fr-BE"/>
        </w:rPr>
      </w:pPr>
      <w:r w:rsidRPr="008D4BC0">
        <w:rPr>
          <w:rFonts w:ascii="Arial" w:eastAsia="Calibri" w:hAnsi="Arial" w:cs="Arial"/>
          <w:sz w:val="20"/>
          <w:szCs w:val="24"/>
          <w:lang w:val="fr-BE"/>
        </w:rPr>
        <w:t>Suite à l’accord sur le retrait du Royaume-Uni de Grande-Bretagne et d’Irlande du Nord de l’Union européenne et de la Communauté européenne de l’énergie atomique, la loi du 15 décembre 1980 sur l’accès au territoire, le séjour, l’établissement et l’éloignement des étrangers ainsi que son arrêté royal du 8 octobre 1981 ont été modifiés.</w:t>
      </w:r>
      <w:r w:rsidRPr="008D4BC0">
        <w:rPr>
          <w:rFonts w:ascii="Arial" w:eastAsia="Calibri" w:hAnsi="Arial" w:cs="Arial"/>
          <w:sz w:val="20"/>
          <w:szCs w:val="24"/>
          <w:vertAlign w:val="superscript"/>
          <w:lang w:val="fr-BE"/>
        </w:rPr>
        <w:footnoteReference w:id="25"/>
      </w:r>
    </w:p>
    <w:p w14:paraId="695050FF" w14:textId="77777777" w:rsidR="008D4BC0" w:rsidRPr="008D4BC0" w:rsidRDefault="008D4BC0" w:rsidP="008D4BC0">
      <w:pPr>
        <w:spacing w:after="0" w:line="240" w:lineRule="auto"/>
        <w:jc w:val="both"/>
        <w:rPr>
          <w:rFonts w:ascii="Arial" w:eastAsia="Calibri" w:hAnsi="Arial" w:cs="Arial"/>
          <w:sz w:val="20"/>
          <w:szCs w:val="24"/>
          <w:lang w:val="fr-BE"/>
        </w:rPr>
      </w:pPr>
      <w:r w:rsidRPr="008D4BC0">
        <w:rPr>
          <w:rFonts w:ascii="Arial" w:eastAsia="Calibri" w:hAnsi="Arial" w:cs="Arial"/>
          <w:sz w:val="20"/>
          <w:szCs w:val="24"/>
          <w:lang w:val="fr-BE"/>
        </w:rPr>
        <w:t> </w:t>
      </w:r>
    </w:p>
    <w:p w14:paraId="49402B44" w14:textId="77777777" w:rsidR="008D4BC0" w:rsidRPr="008D4BC0" w:rsidRDefault="008D4BC0" w:rsidP="008D4BC0">
      <w:pPr>
        <w:spacing w:after="0" w:line="240" w:lineRule="auto"/>
        <w:jc w:val="both"/>
        <w:rPr>
          <w:rFonts w:ascii="Arial" w:eastAsia="Calibri" w:hAnsi="Arial" w:cs="Arial"/>
          <w:sz w:val="20"/>
          <w:szCs w:val="24"/>
          <w:lang w:val="fr-BE"/>
        </w:rPr>
      </w:pPr>
      <w:r w:rsidRPr="008D4BC0">
        <w:rPr>
          <w:rFonts w:ascii="Arial" w:eastAsia="Calibri" w:hAnsi="Arial" w:cs="Arial"/>
          <w:sz w:val="20"/>
          <w:szCs w:val="24"/>
          <w:lang w:val="fr-BE"/>
        </w:rPr>
        <w:t>Avec ces modifications législatives et réglementaires, de nouveaux documents et titres de séjour ont vu le jour. Il s’agit de l’« annexe 56 », de l’« annexe 57 », de la « carte M » et de la « carte N ». Ces 4 types de documents et de titres de séjour peuvent être utilisés pour l'inscription des assurés en tant que titulaires dans la qualité de résidents. Le format des cartes M et N et des annexes 56 et 57 sont illustrés dans les annexes à cette circulaire.</w:t>
      </w:r>
    </w:p>
    <w:p w14:paraId="3DC8A75F" w14:textId="77777777" w:rsidR="008D4BC0" w:rsidRPr="008D4BC0" w:rsidRDefault="008D4BC0" w:rsidP="008D4BC0">
      <w:pPr>
        <w:spacing w:after="0" w:line="240" w:lineRule="auto"/>
        <w:jc w:val="both"/>
        <w:rPr>
          <w:rFonts w:ascii="Arial" w:eastAsia="Calibri" w:hAnsi="Arial" w:cs="Arial"/>
          <w:sz w:val="20"/>
          <w:szCs w:val="24"/>
          <w:lang w:val="fr-BE"/>
        </w:rPr>
      </w:pPr>
    </w:p>
    <w:p w14:paraId="55C9AEEB" w14:textId="77777777" w:rsidR="008D4BC0" w:rsidRPr="008D4BC0" w:rsidRDefault="008D4BC0" w:rsidP="008D4BC0">
      <w:pPr>
        <w:spacing w:after="0" w:line="240" w:lineRule="auto"/>
        <w:jc w:val="both"/>
        <w:rPr>
          <w:rFonts w:ascii="Arial" w:eastAsia="Calibri" w:hAnsi="Arial" w:cs="Arial"/>
          <w:sz w:val="20"/>
          <w:szCs w:val="24"/>
          <w:lang w:val="fr-BE"/>
        </w:rPr>
      </w:pPr>
      <w:r w:rsidRPr="008D4BC0">
        <w:rPr>
          <w:rFonts w:ascii="Arial" w:eastAsia="Calibri" w:hAnsi="Arial" w:cs="Arial"/>
          <w:sz w:val="20"/>
          <w:szCs w:val="24"/>
          <w:lang w:val="fr-BE"/>
        </w:rPr>
        <w:t>Finalement, l’annexe 49 est délivrée :</w:t>
      </w:r>
    </w:p>
    <w:p w14:paraId="35484B2F" w14:textId="77777777" w:rsidR="008D4BC0" w:rsidRPr="008D4BC0" w:rsidRDefault="008D4BC0" w:rsidP="008D4BC0">
      <w:pPr>
        <w:spacing w:after="0" w:line="240" w:lineRule="auto"/>
        <w:jc w:val="both"/>
        <w:rPr>
          <w:rFonts w:ascii="Arial" w:eastAsia="Calibri" w:hAnsi="Arial" w:cs="Arial"/>
          <w:sz w:val="20"/>
          <w:szCs w:val="24"/>
          <w:lang w:val="fr-BE"/>
        </w:rPr>
      </w:pPr>
    </w:p>
    <w:p w14:paraId="31790D70" w14:textId="77777777" w:rsidR="008D4BC0" w:rsidRPr="008D4BC0" w:rsidRDefault="008D4BC0" w:rsidP="008D4BC0">
      <w:pPr>
        <w:numPr>
          <w:ilvl w:val="0"/>
          <w:numId w:val="11"/>
        </w:numPr>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aux étrangers qui sont admis ou autorisés au séjour et vu qu’il est impossible de les inscrire et/ou de leur délivrer le titre de séjour attestant de leur séjour légal, ils reçoivent ce document de séjour provisoire ;</w:t>
      </w:r>
    </w:p>
    <w:p w14:paraId="0C05407B" w14:textId="77777777" w:rsidR="008D4BC0" w:rsidRPr="008D4BC0" w:rsidRDefault="008D4BC0" w:rsidP="008D4BC0">
      <w:pPr>
        <w:numPr>
          <w:ilvl w:val="0"/>
          <w:numId w:val="11"/>
        </w:numPr>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aux étrangers qui ont demandé le renouvellement de leur titre de séjour/la prolongation de leur séjour dans les délais légaux et en produisant les documents requis mais les autorités compétentes (Office des étrangers + Régions) n’ont pas réussi à prendre leur décision avant l’expiration du titre de séjour dont le renouvellement est demandé.</w:t>
      </w:r>
    </w:p>
    <w:p w14:paraId="40876A67" w14:textId="77777777" w:rsidR="008D4BC0" w:rsidRPr="008D4BC0" w:rsidRDefault="008D4BC0" w:rsidP="008D4BC0">
      <w:pPr>
        <w:spacing w:line="254" w:lineRule="auto"/>
        <w:ind w:left="720"/>
        <w:contextualSpacing/>
        <w:jc w:val="both"/>
        <w:rPr>
          <w:rFonts w:ascii="Arial" w:eastAsia="Times New Roman" w:hAnsi="Arial" w:cs="Arial"/>
          <w:sz w:val="20"/>
          <w:szCs w:val="20"/>
          <w:lang w:val="fr-BE"/>
        </w:rPr>
      </w:pPr>
    </w:p>
    <w:p w14:paraId="2609C258" w14:textId="77777777" w:rsidR="008D4BC0" w:rsidRPr="008D4BC0" w:rsidRDefault="008D4BC0" w:rsidP="008D4BC0">
      <w:pPr>
        <w:spacing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Et ce dans les statuts de séjour suivants : travailleur salarié, travailleur saisonnier, travailleur hautement qualifié, travailleur dans le cadre d’un transfert temporaire intragroupe, chercheur, stagiaire, volontaire, avec des variantes en fonction des statuts. </w:t>
      </w:r>
    </w:p>
    <w:p w14:paraId="5F716409" w14:textId="77777777" w:rsidR="008D4BC0" w:rsidRPr="008D4BC0" w:rsidRDefault="008D4BC0" w:rsidP="008D4BC0">
      <w:pPr>
        <w:spacing w:line="254" w:lineRule="auto"/>
        <w:contextualSpacing/>
        <w:jc w:val="both"/>
        <w:rPr>
          <w:rFonts w:ascii="Arial" w:eastAsia="Times New Roman" w:hAnsi="Arial" w:cs="Arial"/>
          <w:sz w:val="20"/>
          <w:szCs w:val="20"/>
          <w:lang w:val="fr-BE"/>
        </w:rPr>
      </w:pPr>
    </w:p>
    <w:p w14:paraId="1C17A4B5" w14:textId="77777777" w:rsidR="008D4BC0" w:rsidRPr="008D4BC0" w:rsidRDefault="008D4BC0" w:rsidP="008D4BC0">
      <w:pPr>
        <w:spacing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Dans les deux cas possibles de délivrance de l’annexe 49, le séjour est établi ou sera prolongé avec certitude, pour cette raison le service reconnait cette preuve pour une inscription (ou prolongation) en qualité de résident si le document a été délivré dans l'attente du renouvellement d’un titre repris dans notre circulaire. Il y a par exemple dans l’annexe 49 des cases concernant la délivrance ou le renouvellement des cartes I et J qui ne sont pas valables pour une inscription en tant que résident, car leurs détenteurs conservent un droit dans un autre régime.</w:t>
      </w:r>
    </w:p>
    <w:p w14:paraId="52167BC2" w14:textId="77777777" w:rsidR="008D4BC0" w:rsidRPr="008D4BC0" w:rsidRDefault="008D4BC0" w:rsidP="008D4BC0">
      <w:pPr>
        <w:spacing w:after="0" w:line="240" w:lineRule="auto"/>
        <w:contextualSpacing/>
        <w:jc w:val="both"/>
        <w:rPr>
          <w:rFonts w:ascii="Arial" w:eastAsia="Times New Roman" w:hAnsi="Arial" w:cs="Arial"/>
          <w:sz w:val="20"/>
          <w:szCs w:val="20"/>
          <w:lang w:val="fr-BE"/>
        </w:rPr>
      </w:pPr>
    </w:p>
    <w:p w14:paraId="4396B0AC" w14:textId="77777777" w:rsidR="008D4BC0" w:rsidRPr="008D4BC0" w:rsidRDefault="008D4BC0" w:rsidP="008D4BC0">
      <w:pPr>
        <w:numPr>
          <w:ilvl w:val="1"/>
          <w:numId w:val="6"/>
        </w:numPr>
        <w:spacing w:after="0" w:line="254" w:lineRule="auto"/>
        <w:ind w:left="993" w:hanging="448"/>
        <w:contextualSpacing/>
        <w:jc w:val="both"/>
        <w:rPr>
          <w:rFonts w:ascii="Cambria" w:eastAsia="Times New Roman" w:hAnsi="Cambria" w:cs="Arial"/>
          <w:b/>
          <w:color w:val="000000"/>
          <w:sz w:val="24"/>
          <w:szCs w:val="24"/>
          <w:lang w:val="fr-BE"/>
        </w:rPr>
      </w:pPr>
      <w:r w:rsidRPr="008D4BC0">
        <w:rPr>
          <w:rFonts w:ascii="Cambria" w:eastAsia="Times New Roman" w:hAnsi="Cambria" w:cs="Arial"/>
          <w:b/>
          <w:color w:val="000000"/>
          <w:sz w:val="24"/>
          <w:szCs w:val="24"/>
          <w:lang w:val="fr-BE"/>
        </w:rPr>
        <w:t>Enfants ayant le statut de réfugiés</w:t>
      </w:r>
    </w:p>
    <w:p w14:paraId="07047F3E"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52922F4F" w14:textId="77777777" w:rsidR="008D4BC0" w:rsidRPr="008D4BC0" w:rsidRDefault="008D4BC0" w:rsidP="008D4BC0">
      <w:pPr>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Une pièce d'identité sur papier peut être utilisée conjointement à la preuve du statut de réfugié reconnu pour inscrire les enfants ayant le statut de réfugiés en qualité de résidents : </w:t>
      </w:r>
    </w:p>
    <w:p w14:paraId="4D2DD5F8"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727676FD" w14:textId="77777777" w:rsidR="008D4BC0" w:rsidRPr="008D4BC0" w:rsidRDefault="008D4BC0" w:rsidP="008D4BC0">
      <w:pPr>
        <w:numPr>
          <w:ilvl w:val="0"/>
          <w:numId w:val="12"/>
        </w:numPr>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Les étrangers âgés de moins de 12 ans (et pour autant qu’ils séjournent légalement dans le pays) sont mis en possession du certificat d’identité tel que visé à l’arrêté royal du 10 décembre 1996 relatif aux différents documents d’identité pour les enfants de moins de 12 ans, si les parents ou tuteurs en font la demande ;</w:t>
      </w:r>
    </w:p>
    <w:p w14:paraId="45BFB754" w14:textId="77777777" w:rsidR="008D4BC0" w:rsidRPr="008D4BC0" w:rsidRDefault="008D4BC0" w:rsidP="008D4BC0">
      <w:pPr>
        <w:numPr>
          <w:ilvl w:val="0"/>
          <w:numId w:val="12"/>
        </w:numPr>
        <w:spacing w:after="0"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Les étrangers âgés de 12 ans et plus (séjournant légalement dans le pays disposant d’un séjour légal) sont mis en possession des documents d'identification prévus par la loi du 15 décembre 1980 et l’arrêté royal du 8 octobre 1981.</w:t>
      </w:r>
    </w:p>
    <w:p w14:paraId="66E8EF40" w14:textId="77777777" w:rsidR="008D4BC0" w:rsidRPr="008D4BC0" w:rsidRDefault="008D4BC0" w:rsidP="008D4BC0">
      <w:pPr>
        <w:spacing w:after="0" w:line="254" w:lineRule="auto"/>
        <w:ind w:left="1080"/>
        <w:contextualSpacing/>
        <w:jc w:val="both"/>
        <w:rPr>
          <w:rFonts w:ascii="Arial" w:eastAsia="Times New Roman" w:hAnsi="Arial" w:cs="Arial"/>
          <w:sz w:val="20"/>
          <w:szCs w:val="20"/>
          <w:lang w:val="fr-BE"/>
        </w:rPr>
      </w:pPr>
    </w:p>
    <w:p w14:paraId="112F4D02" w14:textId="77777777" w:rsidR="008D4BC0" w:rsidRPr="008D4BC0" w:rsidRDefault="008D4BC0" w:rsidP="008D4BC0">
      <w:pPr>
        <w:keepNext/>
        <w:keepLines/>
        <w:numPr>
          <w:ilvl w:val="0"/>
          <w:numId w:val="1"/>
        </w:numPr>
        <w:spacing w:before="240" w:after="0" w:line="254" w:lineRule="auto"/>
        <w:ind w:left="567" w:hanging="578"/>
        <w:jc w:val="both"/>
        <w:outlineLvl w:val="0"/>
        <w:rPr>
          <w:rFonts w:ascii="Calibri Light" w:eastAsia="Times New Roman" w:hAnsi="Calibri Light" w:cs="Calibri Light"/>
          <w:color w:val="2E74B5"/>
          <w:sz w:val="28"/>
          <w:szCs w:val="28"/>
          <w:lang w:val="fr-BE"/>
        </w:rPr>
      </w:pPr>
      <w:r w:rsidRPr="008D4BC0">
        <w:rPr>
          <w:rFonts w:ascii="Calibri Light" w:eastAsia="Times New Roman" w:hAnsi="Calibri Light" w:cs="Calibri Light"/>
          <w:color w:val="2E74B5"/>
          <w:sz w:val="28"/>
          <w:szCs w:val="28"/>
          <w:lang w:val="fr-BE"/>
        </w:rPr>
        <w:lastRenderedPageBreak/>
        <w:t xml:space="preserve">Modalités de preuves exclusivement valables pour la prolongation des droits dans la qualité de résident </w:t>
      </w:r>
    </w:p>
    <w:p w14:paraId="5EAA08A3" w14:textId="77777777" w:rsidR="008D4BC0" w:rsidRPr="008D4BC0" w:rsidRDefault="008D4BC0" w:rsidP="008D4BC0">
      <w:pPr>
        <w:keepNext/>
        <w:keepLines/>
        <w:spacing w:before="240" w:after="0" w:line="254" w:lineRule="auto"/>
        <w:ind w:left="567"/>
        <w:jc w:val="both"/>
        <w:outlineLvl w:val="0"/>
        <w:rPr>
          <w:rFonts w:ascii="Calibri Light" w:eastAsia="Times New Roman" w:hAnsi="Calibri Light" w:cs="Calibri Light"/>
          <w:color w:val="2E74B5"/>
          <w:sz w:val="28"/>
          <w:szCs w:val="28"/>
          <w:lang w:val="fr-BE"/>
        </w:rPr>
      </w:pPr>
    </w:p>
    <w:p w14:paraId="3C1A36EC" w14:textId="77777777" w:rsidR="008D4BC0" w:rsidRPr="008D4BC0" w:rsidRDefault="008D4BC0" w:rsidP="008D4BC0">
      <w:pPr>
        <w:spacing w:line="254"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Certaines preuves supplémentaires peuvent être mobilisées par les organismes assureurs exclusivement dans le cadre de la prolongation des droits dans la qualité de résident. </w:t>
      </w:r>
    </w:p>
    <w:p w14:paraId="54B9D02D" w14:textId="77777777" w:rsidR="008D4BC0" w:rsidRPr="008D4BC0" w:rsidRDefault="008D4BC0" w:rsidP="008D4BC0">
      <w:pPr>
        <w:spacing w:line="254" w:lineRule="auto"/>
        <w:contextualSpacing/>
        <w:jc w:val="both"/>
        <w:rPr>
          <w:rFonts w:ascii="Arial" w:eastAsia="Times New Roman" w:hAnsi="Arial" w:cs="Arial"/>
          <w:sz w:val="20"/>
          <w:szCs w:val="20"/>
          <w:lang w:val="fr-BE"/>
        </w:rPr>
      </w:pPr>
    </w:p>
    <w:p w14:paraId="77744362" w14:textId="77777777" w:rsidR="008D4BC0" w:rsidRPr="008D4BC0" w:rsidRDefault="008D4BC0" w:rsidP="008D4BC0">
      <w:pPr>
        <w:keepNext/>
        <w:keepLines/>
        <w:numPr>
          <w:ilvl w:val="3"/>
          <w:numId w:val="6"/>
        </w:numPr>
        <w:tabs>
          <w:tab w:val="num" w:pos="1134"/>
        </w:tabs>
        <w:spacing w:before="40" w:after="0" w:line="254" w:lineRule="auto"/>
        <w:ind w:hanging="927"/>
        <w:jc w:val="both"/>
        <w:outlineLvl w:val="1"/>
        <w:rPr>
          <w:rFonts w:ascii="Cambria" w:eastAsia="Times New Roman" w:hAnsi="Cambria" w:cs="Times New Roman"/>
          <w:b/>
          <w:sz w:val="24"/>
          <w:szCs w:val="24"/>
          <w:lang w:val="fr-BE"/>
        </w:rPr>
      </w:pPr>
      <w:r w:rsidRPr="008D4BC0">
        <w:rPr>
          <w:rFonts w:ascii="Cambria" w:eastAsia="Times New Roman" w:hAnsi="Cambria" w:cs="Times New Roman"/>
          <w:b/>
          <w:sz w:val="24"/>
          <w:szCs w:val="24"/>
          <w:lang w:val="fr-BE"/>
        </w:rPr>
        <w:t xml:space="preserve">Annexe 51 </w:t>
      </w:r>
    </w:p>
    <w:p w14:paraId="4249FC2A" w14:textId="77777777" w:rsidR="008D4BC0" w:rsidRPr="008D4BC0" w:rsidRDefault="008D4BC0" w:rsidP="008D4BC0">
      <w:pPr>
        <w:keepNext/>
        <w:keepLines/>
        <w:spacing w:before="40" w:after="0" w:line="254" w:lineRule="auto"/>
        <w:jc w:val="both"/>
        <w:outlineLvl w:val="1"/>
        <w:rPr>
          <w:rFonts w:ascii="Cambria" w:eastAsia="Times New Roman" w:hAnsi="Cambria" w:cs="Times New Roman"/>
          <w:b/>
          <w:sz w:val="24"/>
          <w:szCs w:val="24"/>
          <w:lang w:val="fr-BE"/>
        </w:rPr>
      </w:pPr>
    </w:p>
    <w:p w14:paraId="2B5BB0F3" w14:textId="77777777" w:rsidR="008D4BC0" w:rsidRPr="008D4BC0" w:rsidRDefault="008D4BC0" w:rsidP="008D4BC0">
      <w:pPr>
        <w:spacing w:after="0" w:line="240" w:lineRule="auto"/>
        <w:jc w:val="both"/>
        <w:rPr>
          <w:rFonts w:ascii="Arial" w:eastAsia="Times New Roman" w:hAnsi="Arial" w:cs="Arial"/>
          <w:color w:val="000000"/>
          <w:sz w:val="20"/>
          <w:szCs w:val="20"/>
          <w:lang w:val="fr-FR"/>
        </w:rPr>
      </w:pPr>
      <w:r w:rsidRPr="008D4BC0">
        <w:rPr>
          <w:rFonts w:ascii="Arial" w:eastAsia="Times New Roman" w:hAnsi="Arial" w:cs="Arial"/>
          <w:color w:val="000000"/>
          <w:sz w:val="20"/>
          <w:szCs w:val="20"/>
          <w:lang w:val="fr-FR"/>
        </w:rPr>
        <w:t xml:space="preserve">Cette annexe est délivrée dans l’attente d’une décision sur la prolongation d’un droit de séjour. </w:t>
      </w:r>
    </w:p>
    <w:p w14:paraId="77A01E02" w14:textId="77777777" w:rsidR="008D4BC0" w:rsidRPr="008D4BC0" w:rsidRDefault="008D4BC0" w:rsidP="008D4BC0">
      <w:pPr>
        <w:spacing w:after="0" w:line="240" w:lineRule="auto"/>
        <w:jc w:val="both"/>
        <w:rPr>
          <w:rFonts w:ascii="Arial" w:eastAsia="Times New Roman" w:hAnsi="Arial" w:cs="Arial"/>
          <w:color w:val="000000"/>
          <w:sz w:val="20"/>
          <w:szCs w:val="20"/>
          <w:lang w:val="fr-FR"/>
        </w:rPr>
      </w:pPr>
    </w:p>
    <w:p w14:paraId="54AC3AB8" w14:textId="77777777" w:rsidR="008D4BC0" w:rsidRPr="008D4BC0" w:rsidRDefault="008D4BC0" w:rsidP="008D4BC0">
      <w:pPr>
        <w:spacing w:after="0" w:line="240" w:lineRule="auto"/>
        <w:jc w:val="both"/>
        <w:rPr>
          <w:rFonts w:ascii="Arial" w:eastAsia="Times New Roman" w:hAnsi="Arial" w:cs="Arial"/>
          <w:color w:val="000000"/>
          <w:sz w:val="20"/>
          <w:szCs w:val="20"/>
          <w:lang w:val="fr-FR"/>
        </w:rPr>
      </w:pPr>
      <w:r w:rsidRPr="008D4BC0">
        <w:rPr>
          <w:rFonts w:ascii="Arial" w:eastAsia="Times New Roman" w:hAnsi="Arial" w:cs="Arial"/>
          <w:color w:val="000000"/>
          <w:sz w:val="20"/>
          <w:szCs w:val="20"/>
          <w:lang w:val="fr-FR"/>
        </w:rPr>
        <w:t xml:space="preserve">Durant ce laps de temps, le droit au séjour n’est pas retiré mais il se peut qu’il le soit au final si la décision de l’office est négative. Le droit au séjour en question est conditionné à l’obtention d’un emploi ou d’une recherche, si l’assuré venait à ne pas en trouver, il perdrait aussi son droit au séjour. </w:t>
      </w:r>
    </w:p>
    <w:p w14:paraId="6E5598C1" w14:textId="77777777" w:rsidR="008D4BC0" w:rsidRPr="008D4BC0" w:rsidRDefault="008D4BC0" w:rsidP="008D4BC0">
      <w:pPr>
        <w:spacing w:after="0" w:line="240" w:lineRule="auto"/>
        <w:jc w:val="both"/>
        <w:rPr>
          <w:rFonts w:ascii="Arial" w:eastAsia="Times New Roman" w:hAnsi="Arial" w:cs="Arial"/>
          <w:color w:val="000000"/>
          <w:sz w:val="20"/>
          <w:szCs w:val="20"/>
          <w:lang w:val="fr-FR"/>
        </w:rPr>
      </w:pPr>
    </w:p>
    <w:p w14:paraId="64D2243D" w14:textId="77777777" w:rsidR="008D4BC0" w:rsidRPr="008D4BC0" w:rsidRDefault="008D4BC0" w:rsidP="008D4BC0">
      <w:pPr>
        <w:spacing w:after="0" w:line="240" w:lineRule="auto"/>
        <w:jc w:val="both"/>
        <w:rPr>
          <w:rFonts w:ascii="Arial" w:eastAsia="Times New Roman" w:hAnsi="Arial" w:cs="Arial"/>
          <w:color w:val="000000"/>
          <w:sz w:val="20"/>
          <w:szCs w:val="20"/>
          <w:lang w:val="fr-FR"/>
        </w:rPr>
      </w:pPr>
      <w:r w:rsidRPr="008D4BC0">
        <w:rPr>
          <w:rFonts w:ascii="Arial" w:eastAsia="Times New Roman" w:hAnsi="Arial" w:cs="Arial"/>
          <w:color w:val="000000"/>
          <w:sz w:val="20"/>
          <w:szCs w:val="20"/>
          <w:lang w:val="fr-FR"/>
        </w:rPr>
        <w:t>Cette annexe peut par conséquent aussi être utilisée pour procéder à une prolongation des droits d’une inscription existante en utilisant la qualité de résident pour la première fois. Cette alternative permet alors de régulariser un ou plusieurs trimestres vides dans une autre qualité.</w:t>
      </w:r>
      <w:r w:rsidRPr="008D4BC0">
        <w:rPr>
          <w:rFonts w:ascii="Arial" w:eastAsia="Times New Roman" w:hAnsi="Arial" w:cs="Arial"/>
          <w:color w:val="000000"/>
          <w:sz w:val="20"/>
          <w:szCs w:val="20"/>
          <w:vertAlign w:val="superscript"/>
          <w:lang w:val="fr-FR"/>
        </w:rPr>
        <w:footnoteReference w:id="26"/>
      </w:r>
    </w:p>
    <w:p w14:paraId="6CC52960" w14:textId="77777777" w:rsidR="008D4BC0" w:rsidRPr="008D4BC0" w:rsidRDefault="008D4BC0" w:rsidP="008D4BC0">
      <w:pPr>
        <w:spacing w:after="0" w:line="240" w:lineRule="auto"/>
        <w:jc w:val="both"/>
        <w:rPr>
          <w:rFonts w:ascii="Calibri" w:eastAsia="Times New Roman" w:hAnsi="Calibri" w:cs="Times New Roman"/>
          <w:color w:val="000000"/>
          <w:sz w:val="20"/>
          <w:szCs w:val="20"/>
          <w:lang w:val="fr-FR"/>
        </w:rPr>
      </w:pPr>
    </w:p>
    <w:p w14:paraId="0EAABCEA" w14:textId="1A520A2A" w:rsidR="008D4BC0" w:rsidRPr="008D4BC0" w:rsidRDefault="008D4BC0" w:rsidP="008D4BC0">
      <w:pPr>
        <w:spacing w:after="0" w:line="240" w:lineRule="auto"/>
        <w:jc w:val="both"/>
        <w:rPr>
          <w:rFonts w:ascii="Arial" w:eastAsia="Times New Roman" w:hAnsi="Arial" w:cs="Arial"/>
          <w:color w:val="000000"/>
          <w:sz w:val="20"/>
          <w:szCs w:val="20"/>
          <w:lang w:val="fr-FR"/>
        </w:rPr>
      </w:pPr>
      <w:r w:rsidRPr="008D4BC0">
        <w:rPr>
          <w:rFonts w:ascii="Arial" w:eastAsia="Times New Roman" w:hAnsi="Arial" w:cs="Arial"/>
          <w:color w:val="000000"/>
          <w:sz w:val="20"/>
          <w:szCs w:val="20"/>
          <w:lang w:val="fr-FR"/>
        </w:rPr>
        <w:t>Le template de cette annexe est disponible à l’annexe 26 de cette circulaire.</w:t>
      </w:r>
    </w:p>
    <w:p w14:paraId="471E149B" w14:textId="77777777" w:rsidR="008D4BC0" w:rsidRPr="008D4BC0" w:rsidRDefault="008D4BC0" w:rsidP="008D4BC0">
      <w:pPr>
        <w:spacing w:line="254" w:lineRule="auto"/>
        <w:contextualSpacing/>
        <w:jc w:val="both"/>
        <w:rPr>
          <w:rFonts w:ascii="Arial" w:eastAsia="Times New Roman" w:hAnsi="Arial" w:cs="Arial"/>
          <w:sz w:val="20"/>
          <w:szCs w:val="20"/>
          <w:lang w:val="fr-BE"/>
        </w:rPr>
      </w:pPr>
    </w:p>
    <w:p w14:paraId="68094F9B" w14:textId="77777777" w:rsidR="008D4BC0" w:rsidRPr="008D4BC0" w:rsidRDefault="008D4BC0" w:rsidP="008D4BC0">
      <w:pPr>
        <w:keepNext/>
        <w:keepLines/>
        <w:numPr>
          <w:ilvl w:val="3"/>
          <w:numId w:val="6"/>
        </w:numPr>
        <w:tabs>
          <w:tab w:val="num" w:pos="1134"/>
        </w:tabs>
        <w:spacing w:before="40" w:after="0" w:line="254" w:lineRule="auto"/>
        <w:ind w:hanging="927"/>
        <w:jc w:val="both"/>
        <w:outlineLvl w:val="1"/>
        <w:rPr>
          <w:rFonts w:ascii="Cambria" w:eastAsia="Times New Roman" w:hAnsi="Cambria" w:cs="Times New Roman"/>
          <w:b/>
          <w:sz w:val="24"/>
          <w:szCs w:val="24"/>
          <w:lang w:val="fr-BE"/>
        </w:rPr>
      </w:pPr>
      <w:r w:rsidRPr="008D4BC0">
        <w:rPr>
          <w:rFonts w:ascii="Cambria" w:eastAsia="Times New Roman" w:hAnsi="Cambria" w:cs="Times New Roman"/>
          <w:b/>
          <w:sz w:val="24"/>
          <w:szCs w:val="24"/>
          <w:lang w:val="fr-BE"/>
        </w:rPr>
        <w:t xml:space="preserve">Historique des titres de séjours </w:t>
      </w:r>
    </w:p>
    <w:p w14:paraId="483FCA38" w14:textId="77777777" w:rsidR="008D4BC0" w:rsidRPr="008D4BC0" w:rsidRDefault="008D4BC0" w:rsidP="008D4BC0">
      <w:pPr>
        <w:spacing w:after="0" w:line="276" w:lineRule="auto"/>
        <w:jc w:val="both"/>
        <w:rPr>
          <w:rFonts w:ascii="Calibri" w:eastAsia="Calibri" w:hAnsi="Calibri" w:cs="Calibri"/>
          <w:lang w:val="fr-FR"/>
        </w:rPr>
      </w:pPr>
    </w:p>
    <w:p w14:paraId="523DA92C" w14:textId="77777777" w:rsidR="008D4BC0" w:rsidRPr="008D4BC0" w:rsidRDefault="008D4BC0" w:rsidP="008D4BC0">
      <w:pPr>
        <w:spacing w:after="200" w:line="276" w:lineRule="auto"/>
        <w:jc w:val="both"/>
        <w:rPr>
          <w:rFonts w:ascii="Arial" w:eastAsia="Calibri" w:hAnsi="Arial" w:cs="Arial"/>
          <w:sz w:val="20"/>
          <w:szCs w:val="20"/>
          <w:lang w:val="fr-FR"/>
        </w:rPr>
      </w:pPr>
      <w:r w:rsidRPr="008D4BC0">
        <w:rPr>
          <w:rFonts w:ascii="Arial" w:eastAsia="Calibri" w:hAnsi="Arial" w:cs="Arial"/>
          <w:sz w:val="20"/>
          <w:szCs w:val="20"/>
          <w:lang w:val="fr-FR"/>
        </w:rPr>
        <w:t xml:space="preserve">Un historique délivré par une commune reprenant l’historique des titres de séjour d’un assuré peut être utilisé par l’O.A. comme preuve alternative dans le cadre de la prolongation des droits en qualité de résident si les preuves nécessaires à cette prolongation ne peuvent plus être fournies par l’assuré. </w:t>
      </w:r>
    </w:p>
    <w:p w14:paraId="228FED3B" w14:textId="77777777" w:rsidR="008D4BC0" w:rsidRPr="008D4BC0" w:rsidRDefault="008D4BC0" w:rsidP="008D4BC0">
      <w:pPr>
        <w:spacing w:after="200" w:line="276" w:lineRule="auto"/>
        <w:jc w:val="both"/>
        <w:rPr>
          <w:rFonts w:ascii="Arial" w:eastAsia="Calibri" w:hAnsi="Arial" w:cs="Arial"/>
          <w:sz w:val="20"/>
          <w:szCs w:val="20"/>
          <w:lang w:val="fr-FR"/>
        </w:rPr>
      </w:pPr>
      <w:r w:rsidRPr="008D4BC0">
        <w:rPr>
          <w:rFonts w:ascii="Arial" w:eastAsia="Calibri" w:hAnsi="Arial" w:cs="Arial"/>
          <w:sz w:val="20"/>
          <w:szCs w:val="20"/>
          <w:lang w:val="fr-FR"/>
        </w:rPr>
        <w:t xml:space="preserve">Cela peut notamment être le cas lorsque l’assuré n’est plus en possession de son titre de séjour car sa validité a expiré. Néanmoins, le droit au séjour est avéré pour la période en question. </w:t>
      </w:r>
    </w:p>
    <w:p w14:paraId="068CA7A9" w14:textId="77777777" w:rsidR="008D4BC0" w:rsidRPr="008D4BC0" w:rsidRDefault="008D4BC0" w:rsidP="008D4BC0">
      <w:pPr>
        <w:keepNext/>
        <w:keepLines/>
        <w:numPr>
          <w:ilvl w:val="0"/>
          <w:numId w:val="1"/>
        </w:numPr>
        <w:spacing w:before="240" w:after="0" w:line="254" w:lineRule="auto"/>
        <w:ind w:left="567" w:hanging="578"/>
        <w:jc w:val="both"/>
        <w:outlineLvl w:val="0"/>
        <w:rPr>
          <w:rFonts w:ascii="Calibri Light" w:eastAsia="Times New Roman" w:hAnsi="Calibri Light" w:cs="Calibri Light"/>
          <w:color w:val="2E74B5"/>
          <w:sz w:val="28"/>
          <w:szCs w:val="28"/>
          <w:lang w:val="fr-BE"/>
        </w:rPr>
      </w:pPr>
      <w:r w:rsidRPr="008D4BC0">
        <w:rPr>
          <w:rFonts w:ascii="Calibri Light" w:eastAsia="Times New Roman" w:hAnsi="Calibri Light" w:cs="Calibri Light"/>
          <w:color w:val="2E74B5"/>
          <w:sz w:val="28"/>
          <w:szCs w:val="28"/>
          <w:lang w:val="fr-BE"/>
        </w:rPr>
        <w:t>Modalités de preuve des situations d’exclusion dans l’octroi de la qualité de résident (art. 32, alinéa 1</w:t>
      </w:r>
      <w:r w:rsidRPr="008D4BC0">
        <w:rPr>
          <w:rFonts w:ascii="Calibri Light" w:eastAsia="Times New Roman" w:hAnsi="Calibri Light" w:cs="Calibri Light"/>
          <w:color w:val="2E74B5"/>
          <w:sz w:val="28"/>
          <w:szCs w:val="28"/>
          <w:vertAlign w:val="superscript"/>
          <w:lang w:val="fr-BE"/>
        </w:rPr>
        <w:t>er</w:t>
      </w:r>
      <w:r w:rsidRPr="008D4BC0">
        <w:rPr>
          <w:rFonts w:ascii="Calibri Light" w:eastAsia="Times New Roman" w:hAnsi="Calibri Light" w:cs="Calibri Light"/>
          <w:color w:val="2E74B5"/>
          <w:sz w:val="28"/>
          <w:szCs w:val="28"/>
          <w:lang w:val="fr-BE"/>
        </w:rPr>
        <w:t xml:space="preserve"> 1, 15°)</w:t>
      </w:r>
    </w:p>
    <w:p w14:paraId="5D08ACD9" w14:textId="77777777" w:rsidR="008D4BC0" w:rsidRPr="008D4BC0" w:rsidRDefault="008D4BC0" w:rsidP="008D4BC0">
      <w:pPr>
        <w:spacing w:after="0" w:line="240" w:lineRule="auto"/>
        <w:rPr>
          <w:rFonts w:ascii="Arial" w:eastAsia="Times New Roman" w:hAnsi="Arial" w:cs="Times New Roman"/>
          <w:sz w:val="20"/>
          <w:szCs w:val="20"/>
          <w:lang w:val="fr-BE"/>
        </w:rPr>
      </w:pPr>
    </w:p>
    <w:p w14:paraId="30DBF25A" w14:textId="77777777" w:rsidR="008D4BC0" w:rsidRPr="008D4BC0" w:rsidRDefault="008D4BC0" w:rsidP="008D4BC0">
      <w:pPr>
        <w:keepNext/>
        <w:keepLines/>
        <w:numPr>
          <w:ilvl w:val="0"/>
          <w:numId w:val="14"/>
        </w:numPr>
        <w:spacing w:before="40" w:after="0" w:line="254" w:lineRule="auto"/>
        <w:outlineLvl w:val="1"/>
        <w:rPr>
          <w:rFonts w:ascii="Cambria" w:eastAsia="Times New Roman" w:hAnsi="Cambria" w:cs="Times New Roman"/>
          <w:b/>
          <w:sz w:val="24"/>
          <w:szCs w:val="24"/>
          <w:lang w:val="fr-BE"/>
        </w:rPr>
      </w:pPr>
      <w:r w:rsidRPr="008D4BC0">
        <w:rPr>
          <w:rFonts w:ascii="Cambria" w:eastAsia="Times New Roman" w:hAnsi="Cambria" w:cs="Times New Roman"/>
          <w:b/>
          <w:sz w:val="24"/>
          <w:szCs w:val="24"/>
          <w:lang w:val="fr-BE"/>
        </w:rPr>
        <w:t>Introduction</w:t>
      </w:r>
    </w:p>
    <w:p w14:paraId="00ED214B" w14:textId="77777777" w:rsidR="008D4BC0" w:rsidRPr="008D4BC0" w:rsidRDefault="008D4BC0" w:rsidP="008D4BC0">
      <w:pPr>
        <w:spacing w:after="0" w:line="240" w:lineRule="auto"/>
        <w:jc w:val="both"/>
        <w:rPr>
          <w:rFonts w:ascii="Arial" w:eastAsia="Times New Roman" w:hAnsi="Arial" w:cs="Times New Roman"/>
          <w:sz w:val="20"/>
          <w:szCs w:val="20"/>
          <w:lang w:val="fr-BE"/>
        </w:rPr>
      </w:pPr>
    </w:p>
    <w:p w14:paraId="2422EF5F" w14:textId="77777777" w:rsidR="008D4BC0" w:rsidRPr="008D4BC0" w:rsidRDefault="008D4BC0" w:rsidP="008D4BC0">
      <w:pPr>
        <w:spacing w:after="0" w:line="240" w:lineRule="auto"/>
        <w:jc w:val="both"/>
        <w:rPr>
          <w:rFonts w:ascii="Arial" w:eastAsia="Times New Roman" w:hAnsi="Arial" w:cs="Times New Roman"/>
          <w:sz w:val="20"/>
          <w:szCs w:val="20"/>
          <w:lang w:val="fr-BE"/>
        </w:rPr>
      </w:pPr>
      <w:r w:rsidRPr="008D4BC0">
        <w:rPr>
          <w:rFonts w:ascii="Arial" w:eastAsia="Times New Roman" w:hAnsi="Arial" w:cs="Times New Roman"/>
          <w:sz w:val="20"/>
          <w:szCs w:val="20"/>
          <w:lang w:val="fr-BE"/>
        </w:rPr>
        <w:t>Lors de l’inscription en la qualité de résident en vertu de l'article 32, alinéa 1</w:t>
      </w:r>
      <w:r w:rsidRPr="008D4BC0">
        <w:rPr>
          <w:rFonts w:ascii="Arial" w:eastAsia="Times New Roman" w:hAnsi="Arial" w:cs="Times New Roman"/>
          <w:sz w:val="20"/>
          <w:szCs w:val="20"/>
          <w:vertAlign w:val="superscript"/>
          <w:lang w:val="fr-BE"/>
        </w:rPr>
        <w:t>er</w:t>
      </w:r>
      <w:r w:rsidRPr="008D4BC0">
        <w:rPr>
          <w:rFonts w:ascii="Arial" w:eastAsia="Times New Roman" w:hAnsi="Arial" w:cs="Times New Roman"/>
          <w:sz w:val="20"/>
          <w:szCs w:val="20"/>
          <w:lang w:val="fr-BE"/>
        </w:rPr>
        <w:t xml:space="preserve">, 15° de la loi SSI, les organismes assureurs doivent examiner si la personne en question n'a pas ou ne peut pas avoir droit aux soins médicaux en vertu d'un autre régime d'assurance soins de santé belge ou étranger. </w:t>
      </w:r>
    </w:p>
    <w:p w14:paraId="6B45E108" w14:textId="77777777" w:rsidR="008D4BC0" w:rsidRPr="008D4BC0" w:rsidRDefault="008D4BC0" w:rsidP="008D4BC0">
      <w:pPr>
        <w:spacing w:after="0" w:line="240" w:lineRule="auto"/>
        <w:jc w:val="both"/>
        <w:rPr>
          <w:rFonts w:ascii="Arial" w:eastAsia="Times New Roman" w:hAnsi="Arial" w:cs="Times New Roman"/>
          <w:sz w:val="20"/>
          <w:szCs w:val="20"/>
          <w:lang w:val="fr-BE"/>
        </w:rPr>
      </w:pPr>
    </w:p>
    <w:p w14:paraId="72D6ED39" w14:textId="77777777" w:rsidR="008D4BC0" w:rsidRPr="008D4BC0" w:rsidRDefault="008D4BC0" w:rsidP="008D4BC0">
      <w:pPr>
        <w:spacing w:after="0" w:line="240" w:lineRule="auto"/>
        <w:jc w:val="both"/>
        <w:rPr>
          <w:rFonts w:ascii="Arial" w:eastAsia="Times New Roman" w:hAnsi="Arial" w:cs="Times New Roman"/>
          <w:sz w:val="20"/>
          <w:szCs w:val="20"/>
          <w:lang w:val="fr-BE"/>
        </w:rPr>
      </w:pPr>
      <w:r w:rsidRPr="008D4BC0">
        <w:rPr>
          <w:rFonts w:ascii="Arial" w:eastAsia="Times New Roman" w:hAnsi="Arial" w:cs="Times New Roman"/>
          <w:sz w:val="20"/>
          <w:szCs w:val="20"/>
          <w:lang w:val="fr-BE"/>
        </w:rPr>
        <w:t xml:space="preserve">Pour les O.A., il n'est pas toujours facile de vérifier si, dans une situation donnée, la personne est exclue ou non de la qualité de résident (parce qu'elle a ou peut avoir un droit en vertu d'une autre réglementation belge ou étrangère), surtout dans un contexte international. </w:t>
      </w:r>
    </w:p>
    <w:p w14:paraId="3A5788F0" w14:textId="77777777" w:rsidR="008D4BC0" w:rsidRPr="008D4BC0" w:rsidRDefault="008D4BC0" w:rsidP="008D4BC0">
      <w:pPr>
        <w:spacing w:after="0" w:line="240" w:lineRule="auto"/>
        <w:jc w:val="both"/>
        <w:rPr>
          <w:rFonts w:ascii="Arial" w:eastAsia="Times New Roman" w:hAnsi="Arial" w:cs="Times New Roman"/>
          <w:sz w:val="20"/>
          <w:szCs w:val="20"/>
          <w:lang w:val="fr-BE"/>
        </w:rPr>
      </w:pPr>
    </w:p>
    <w:p w14:paraId="41F2180C" w14:textId="64BE9920" w:rsidR="008D4BC0" w:rsidRPr="008D4BC0" w:rsidRDefault="008D4BC0" w:rsidP="001A6DAE">
      <w:pPr>
        <w:spacing w:after="0" w:line="240" w:lineRule="auto"/>
        <w:jc w:val="both"/>
        <w:rPr>
          <w:rFonts w:ascii="Arial" w:eastAsia="Times New Roman" w:hAnsi="Arial" w:cs="Times New Roman"/>
          <w:sz w:val="20"/>
          <w:szCs w:val="20"/>
          <w:lang w:val="fr-BE"/>
        </w:rPr>
      </w:pPr>
      <w:r w:rsidRPr="008D4BC0">
        <w:rPr>
          <w:rFonts w:ascii="Arial" w:eastAsia="Times New Roman" w:hAnsi="Arial" w:cs="Times New Roman"/>
          <w:sz w:val="20"/>
          <w:szCs w:val="20"/>
          <w:lang w:val="fr-BE"/>
        </w:rPr>
        <w:t>Dans la partie à suivre, les procédures pour prouver ces motifs d'exclusion sont décrites.</w:t>
      </w:r>
    </w:p>
    <w:p w14:paraId="7F915248" w14:textId="77777777" w:rsidR="008D4BC0" w:rsidRPr="008D4BC0" w:rsidRDefault="008D4BC0" w:rsidP="008D4BC0">
      <w:pPr>
        <w:keepNext/>
        <w:keepLines/>
        <w:numPr>
          <w:ilvl w:val="0"/>
          <w:numId w:val="14"/>
        </w:numPr>
        <w:tabs>
          <w:tab w:val="num" w:pos="1560"/>
        </w:tabs>
        <w:spacing w:before="40" w:after="0" w:line="254" w:lineRule="auto"/>
        <w:outlineLvl w:val="1"/>
        <w:rPr>
          <w:rFonts w:ascii="Cambria" w:eastAsia="Times New Roman" w:hAnsi="Cambria" w:cs="Times New Roman"/>
          <w:b/>
          <w:sz w:val="24"/>
          <w:szCs w:val="24"/>
          <w:lang w:val="fr-BE"/>
        </w:rPr>
      </w:pPr>
      <w:r w:rsidRPr="008D4BC0">
        <w:rPr>
          <w:rFonts w:ascii="Cambria" w:eastAsia="Times New Roman" w:hAnsi="Cambria" w:cs="Times New Roman"/>
          <w:b/>
          <w:sz w:val="24"/>
          <w:szCs w:val="24"/>
          <w:lang w:val="fr-BE"/>
        </w:rPr>
        <w:lastRenderedPageBreak/>
        <w:t>Personnel diplomatique et personnel des organisations internationales établies en Belgique.</w:t>
      </w:r>
    </w:p>
    <w:p w14:paraId="050E90C4" w14:textId="77777777" w:rsidR="008D4BC0" w:rsidRPr="008D4BC0" w:rsidRDefault="008D4BC0" w:rsidP="008D4BC0">
      <w:pPr>
        <w:tabs>
          <w:tab w:val="left" w:pos="426"/>
        </w:tabs>
        <w:spacing w:after="0" w:line="240" w:lineRule="auto"/>
        <w:jc w:val="both"/>
        <w:rPr>
          <w:rFonts w:ascii="Arial" w:eastAsia="Times New Roman" w:hAnsi="Arial" w:cs="Arial"/>
          <w:sz w:val="20"/>
          <w:szCs w:val="20"/>
          <w:lang w:val="fr-BE"/>
        </w:rPr>
      </w:pPr>
    </w:p>
    <w:p w14:paraId="1AD46561" w14:textId="77777777" w:rsidR="008D4BC0" w:rsidRPr="008D4BC0" w:rsidRDefault="008D4BC0" w:rsidP="008D4BC0">
      <w:pPr>
        <w:spacing w:after="0" w:line="240" w:lineRule="auto"/>
        <w:contextualSpacing/>
        <w:jc w:val="both"/>
        <w:rPr>
          <w:rFonts w:ascii="Arial" w:eastAsia="Times New Roman" w:hAnsi="Arial" w:cs="Arial"/>
          <w:b/>
          <w:sz w:val="20"/>
          <w:szCs w:val="20"/>
          <w:lang w:val="fr-BE"/>
        </w:rPr>
      </w:pPr>
      <w:r w:rsidRPr="008D4BC0">
        <w:rPr>
          <w:rFonts w:ascii="Arial" w:eastAsia="Times New Roman" w:hAnsi="Arial" w:cs="Arial"/>
          <w:b/>
          <w:sz w:val="20"/>
          <w:szCs w:val="20"/>
          <w:lang w:val="fr-BE"/>
        </w:rPr>
        <w:t>D</w:t>
      </w:r>
      <w:r w:rsidRPr="008D4BC0">
        <w:rPr>
          <w:rFonts w:ascii="Arial" w:eastAsia="Calibri" w:hAnsi="Arial" w:cs="Arial"/>
          <w:b/>
          <w:iCs/>
          <w:sz w:val="20"/>
          <w:szCs w:val="20"/>
          <w:lang w:val="fr-BE"/>
        </w:rPr>
        <w:t xml:space="preserve">iplomates et personnes assimilées </w:t>
      </w:r>
      <w:r w:rsidRPr="008D4BC0">
        <w:rPr>
          <w:rFonts w:ascii="Arial" w:eastAsia="Times New Roman" w:hAnsi="Arial" w:cs="Arial"/>
          <w:b/>
          <w:sz w:val="20"/>
          <w:szCs w:val="20"/>
          <w:lang w:val="fr-BE"/>
        </w:rPr>
        <w:t xml:space="preserve">: </w:t>
      </w:r>
    </w:p>
    <w:p w14:paraId="6141FA3A" w14:textId="77777777" w:rsidR="008D4BC0" w:rsidRPr="008D4BC0" w:rsidRDefault="008D4BC0" w:rsidP="008D4BC0">
      <w:pPr>
        <w:tabs>
          <w:tab w:val="left" w:pos="426"/>
        </w:tabs>
        <w:spacing w:after="0" w:line="240" w:lineRule="auto"/>
        <w:jc w:val="both"/>
        <w:rPr>
          <w:rFonts w:ascii="Arial" w:eastAsia="Times New Roman" w:hAnsi="Arial" w:cs="Arial"/>
          <w:sz w:val="24"/>
          <w:szCs w:val="24"/>
          <w:lang w:val="fr-BE"/>
        </w:rPr>
      </w:pPr>
    </w:p>
    <w:p w14:paraId="3B29618E" w14:textId="77777777" w:rsidR="008D4BC0" w:rsidRPr="008D4BC0" w:rsidRDefault="008D4BC0" w:rsidP="008D4BC0">
      <w:pPr>
        <w:numPr>
          <w:ilvl w:val="0"/>
          <w:numId w:val="13"/>
        </w:numPr>
        <w:tabs>
          <w:tab w:val="left" w:pos="0"/>
          <w:tab w:val="left" w:pos="993"/>
          <w:tab w:val="right" w:pos="8306"/>
          <w:tab w:val="right" w:pos="9360"/>
        </w:tabs>
        <w:spacing w:after="0" w:line="254" w:lineRule="auto"/>
        <w:ind w:left="993" w:hanging="284"/>
        <w:jc w:val="both"/>
        <w:rPr>
          <w:rFonts w:ascii="Arial" w:eastAsia="Times New Roman" w:hAnsi="Arial" w:cs="Arial"/>
          <w:sz w:val="20"/>
          <w:szCs w:val="20"/>
          <w:lang w:val="fr-BE"/>
        </w:rPr>
      </w:pPr>
      <w:r w:rsidRPr="008D4BC0">
        <w:rPr>
          <w:rFonts w:ascii="Arial" w:eastAsia="Times New Roman" w:hAnsi="Arial" w:cs="Arial"/>
          <w:sz w:val="20"/>
          <w:szCs w:val="20"/>
          <w:lang w:val="fr-BE"/>
        </w:rPr>
        <w:t>le personnel des missions diplomatiques et consulaires accrédité en Belgique (les titulaires d’une carte d’identité spéciale délivrée par la Direction du Protocole du SPF Affaires étrangères) ne peut plus être inscrit en qualité de « personne inscrite au Registre national » à partir du 1</w:t>
      </w:r>
      <w:r w:rsidRPr="008D4BC0">
        <w:rPr>
          <w:rFonts w:ascii="Arial" w:eastAsia="Times New Roman" w:hAnsi="Arial" w:cs="Arial"/>
          <w:sz w:val="20"/>
          <w:szCs w:val="20"/>
          <w:vertAlign w:val="superscript"/>
          <w:lang w:val="fr-BE"/>
        </w:rPr>
        <w:t>er</w:t>
      </w:r>
      <w:r w:rsidRPr="008D4BC0">
        <w:rPr>
          <w:rFonts w:ascii="Arial" w:eastAsia="Times New Roman" w:hAnsi="Arial" w:cs="Arial"/>
          <w:sz w:val="20"/>
          <w:szCs w:val="20"/>
          <w:lang w:val="fr-BE"/>
        </w:rPr>
        <w:t> septembre 2013.</w:t>
      </w:r>
    </w:p>
    <w:p w14:paraId="3D90604C" w14:textId="77777777" w:rsidR="008D4BC0" w:rsidRPr="008D4BC0" w:rsidRDefault="008D4BC0" w:rsidP="008D4BC0">
      <w:pPr>
        <w:tabs>
          <w:tab w:val="left" w:pos="0"/>
          <w:tab w:val="center" w:pos="4153"/>
          <w:tab w:val="right" w:pos="8306"/>
        </w:tabs>
        <w:spacing w:after="0" w:line="240" w:lineRule="auto"/>
        <w:ind w:left="993"/>
        <w:jc w:val="both"/>
        <w:rPr>
          <w:rFonts w:ascii="Arial" w:eastAsia="Times New Roman" w:hAnsi="Arial" w:cs="Arial"/>
          <w:sz w:val="20"/>
          <w:szCs w:val="20"/>
          <w:lang w:val="fr-BE"/>
        </w:rPr>
      </w:pPr>
      <w:r w:rsidRPr="008D4BC0">
        <w:rPr>
          <w:rFonts w:ascii="Arial" w:eastAsia="Times New Roman" w:hAnsi="Arial" w:cs="Arial"/>
          <w:sz w:val="20"/>
          <w:szCs w:val="20"/>
          <w:lang w:val="fr-BE"/>
        </w:rPr>
        <w:t>Sur le formulaire d’inscription, l’assuré social devra déclarer s’il est ou non titulaire de la carte d’identité spéciale précitée, afin que les O.A. puissent détecter ces personnes</w:t>
      </w:r>
    </w:p>
    <w:p w14:paraId="66CB2A09" w14:textId="77777777" w:rsidR="008D4BC0" w:rsidRPr="008D4BC0" w:rsidRDefault="008D4BC0" w:rsidP="008D4BC0">
      <w:pPr>
        <w:tabs>
          <w:tab w:val="left" w:pos="0"/>
          <w:tab w:val="center" w:pos="4153"/>
          <w:tab w:val="right" w:pos="8306"/>
        </w:tabs>
        <w:spacing w:after="0" w:line="240" w:lineRule="auto"/>
        <w:ind w:left="993"/>
        <w:jc w:val="both"/>
        <w:rPr>
          <w:rFonts w:ascii="Arial" w:eastAsia="Times New Roman" w:hAnsi="Arial" w:cs="Arial"/>
          <w:sz w:val="20"/>
          <w:szCs w:val="20"/>
          <w:lang w:val="fr-BE"/>
        </w:rPr>
      </w:pPr>
    </w:p>
    <w:p w14:paraId="1B1880BA" w14:textId="77777777" w:rsidR="008D4BC0" w:rsidRPr="008D4BC0" w:rsidRDefault="008D4BC0" w:rsidP="008D4BC0">
      <w:pPr>
        <w:numPr>
          <w:ilvl w:val="0"/>
          <w:numId w:val="13"/>
        </w:numPr>
        <w:spacing w:after="0" w:line="254" w:lineRule="auto"/>
        <w:ind w:left="993" w:hanging="284"/>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les membres du personnel des ambassades ou des consulats inscrits au Registre national, qui ne sont pas en possession d’une carte d’identité spéciale délivrée par la Direction du Protocole du SPF Affaires étrangères, sont en dehors du champ d’application de ladite règle et peuvent donc continuer à être inscrits en qualité de titulaires résidents, à condition néanmoins qu’ils ne soient ou ne puissent être bénéficiaires du droit aux soins de santé en vertu d'un régime de leur pays d’origine (article 32, deuxième alinéa de la loi SSI). </w:t>
      </w:r>
    </w:p>
    <w:p w14:paraId="160F10CD" w14:textId="77777777" w:rsidR="008D4BC0" w:rsidRPr="008D4BC0" w:rsidRDefault="008D4BC0" w:rsidP="008D4BC0">
      <w:pPr>
        <w:spacing w:after="0" w:line="240" w:lineRule="auto"/>
        <w:contextualSpacing/>
        <w:jc w:val="both"/>
        <w:rPr>
          <w:rFonts w:ascii="Arial" w:eastAsia="Times New Roman" w:hAnsi="Arial" w:cs="Arial"/>
          <w:sz w:val="20"/>
          <w:szCs w:val="20"/>
          <w:lang w:val="fr-BE"/>
        </w:rPr>
      </w:pPr>
    </w:p>
    <w:p w14:paraId="5B0448E9" w14:textId="77777777" w:rsidR="008D4BC0" w:rsidRPr="008D4BC0" w:rsidRDefault="008D4BC0" w:rsidP="008D4BC0">
      <w:pPr>
        <w:spacing w:after="0" w:line="240"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La preuve pour ces personnes est leur carte d'identité spéciale. La Direction du Protocole du SPF Affaires étrangères, Commerce extérieur et Coopération au Développement délivre des cartes d'identité spéciales ("cartes protocolaires"</w:t>
      </w:r>
      <w:r w:rsidRPr="008D4BC0">
        <w:rPr>
          <w:rFonts w:ascii="Arial" w:eastAsia="Times New Roman" w:hAnsi="Arial" w:cs="Arial"/>
          <w:sz w:val="20"/>
          <w:szCs w:val="20"/>
          <w:vertAlign w:val="superscript"/>
          <w:lang w:val="fr-BE"/>
        </w:rPr>
        <w:footnoteReference w:id="27"/>
      </w:r>
      <w:r w:rsidRPr="008D4BC0">
        <w:rPr>
          <w:rFonts w:ascii="Arial" w:eastAsia="Times New Roman" w:hAnsi="Arial" w:cs="Arial"/>
          <w:sz w:val="20"/>
          <w:szCs w:val="20"/>
          <w:lang w:val="fr-BE"/>
        </w:rPr>
        <w:t>) sur la base de l'arrêté royal du 30 octobre 1991.</w:t>
      </w:r>
      <w:r w:rsidRPr="008D4BC0">
        <w:rPr>
          <w:rFonts w:ascii="Arial" w:eastAsia="Times New Roman" w:hAnsi="Arial" w:cs="Arial"/>
          <w:sz w:val="20"/>
          <w:szCs w:val="20"/>
          <w:vertAlign w:val="superscript"/>
          <w:lang w:val="fr-BE"/>
        </w:rPr>
        <w:footnoteReference w:id="28"/>
      </w:r>
      <w:r w:rsidRPr="008D4BC0">
        <w:rPr>
          <w:rFonts w:ascii="Arial" w:eastAsia="Times New Roman" w:hAnsi="Arial" w:cs="Arial"/>
          <w:sz w:val="20"/>
          <w:szCs w:val="20"/>
          <w:lang w:val="fr-BE"/>
        </w:rPr>
        <w:t xml:space="preserve">  </w:t>
      </w:r>
    </w:p>
    <w:p w14:paraId="4E6DF493" w14:textId="77777777" w:rsidR="008D4BC0" w:rsidRPr="008D4BC0" w:rsidRDefault="008D4BC0" w:rsidP="008D4BC0">
      <w:pPr>
        <w:spacing w:after="0" w:line="240"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Ces cartes d'identité spéciales ne sont pas reprises dans la liste de l'arrêté royal du 14 janvier 2013 portant exécution du Code de la nationalité belge (CNB).</w:t>
      </w:r>
    </w:p>
    <w:p w14:paraId="6B4C94C0" w14:textId="77777777" w:rsidR="008D4BC0" w:rsidRPr="008D4BC0" w:rsidRDefault="008D4BC0" w:rsidP="008D4BC0">
      <w:pPr>
        <w:spacing w:after="0" w:line="240" w:lineRule="auto"/>
        <w:contextualSpacing/>
        <w:jc w:val="both"/>
        <w:rPr>
          <w:rFonts w:ascii="Arial" w:eastAsia="Times New Roman" w:hAnsi="Arial" w:cs="Arial"/>
          <w:sz w:val="20"/>
          <w:szCs w:val="20"/>
          <w:lang w:val="fr-BE"/>
        </w:rPr>
      </w:pPr>
    </w:p>
    <w:p w14:paraId="73F3726C" w14:textId="77777777" w:rsidR="008D4BC0" w:rsidRPr="008D4BC0" w:rsidRDefault="008D4BC0" w:rsidP="008D4BC0">
      <w:pPr>
        <w:spacing w:after="0" w:line="240" w:lineRule="auto"/>
        <w:contextualSpacing/>
        <w:jc w:val="both"/>
        <w:rPr>
          <w:rFonts w:ascii="Arial" w:eastAsia="Times New Roman" w:hAnsi="Arial" w:cs="Arial"/>
          <w:b/>
          <w:sz w:val="20"/>
          <w:szCs w:val="20"/>
          <w:lang w:val="fr-BE"/>
        </w:rPr>
      </w:pPr>
      <w:r w:rsidRPr="008D4BC0">
        <w:rPr>
          <w:rFonts w:ascii="Arial" w:eastAsia="Times New Roman" w:hAnsi="Arial" w:cs="Arial"/>
          <w:b/>
          <w:sz w:val="20"/>
          <w:szCs w:val="20"/>
          <w:lang w:val="fr-BE"/>
        </w:rPr>
        <w:t>Certains membres du personnel des organisations internationales</w:t>
      </w:r>
    </w:p>
    <w:p w14:paraId="5D798FFF" w14:textId="77777777" w:rsidR="008D4BC0" w:rsidRPr="008D4BC0" w:rsidRDefault="008D4BC0" w:rsidP="008D4BC0">
      <w:pPr>
        <w:spacing w:after="0" w:line="240" w:lineRule="auto"/>
        <w:ind w:left="720"/>
        <w:contextualSpacing/>
        <w:jc w:val="both"/>
        <w:rPr>
          <w:rFonts w:ascii="Arial" w:eastAsia="Times New Roman" w:hAnsi="Arial" w:cs="Arial"/>
          <w:sz w:val="20"/>
          <w:szCs w:val="20"/>
          <w:lang w:val="fr-BE"/>
        </w:rPr>
      </w:pPr>
    </w:p>
    <w:p w14:paraId="64807775" w14:textId="180F5303" w:rsidR="008D4BC0" w:rsidRPr="008D4BC0" w:rsidRDefault="008D4BC0" w:rsidP="008D4BC0">
      <w:pPr>
        <w:spacing w:after="0" w:line="240" w:lineRule="auto"/>
        <w:contextualSpacing/>
        <w:jc w:val="both"/>
        <w:rPr>
          <w:rFonts w:ascii="Arial" w:eastAsia="Times New Roman" w:hAnsi="Arial" w:cs="Arial"/>
          <w:sz w:val="20"/>
          <w:szCs w:val="20"/>
          <w:lang w:val="fr-BE"/>
        </w:rPr>
      </w:pPr>
      <w:r w:rsidRPr="008D4BC0">
        <w:rPr>
          <w:rFonts w:ascii="Arial" w:eastAsia="Times New Roman" w:hAnsi="Arial" w:cs="Arial"/>
          <w:sz w:val="20"/>
          <w:szCs w:val="20"/>
          <w:lang w:val="fr-BE"/>
        </w:rPr>
        <w:t>Les membres du personnel des organisations internationales sont soit des employés soumis à l'ONSS, soit ils bénéficient de leur propre régime. Ceux qui bénéficient de leur propre régime sont exclus de l’inscription en tant que résidents. Les employés des organisations internationales qui sont soumis à l'ONSS sont, sur la base de leur assujettissement à l'ONSS, soumis aux conditions de l'article 32 1° de la loi SSI.</w:t>
      </w:r>
    </w:p>
    <w:p w14:paraId="2F73AB22" w14:textId="77777777" w:rsidR="008D4BC0" w:rsidRPr="008D4BC0" w:rsidRDefault="008D4BC0" w:rsidP="008D4BC0">
      <w:pPr>
        <w:keepNext/>
        <w:keepLines/>
        <w:numPr>
          <w:ilvl w:val="0"/>
          <w:numId w:val="1"/>
        </w:numPr>
        <w:spacing w:before="240" w:after="0" w:line="254" w:lineRule="auto"/>
        <w:ind w:left="709"/>
        <w:jc w:val="both"/>
        <w:outlineLvl w:val="0"/>
        <w:rPr>
          <w:rFonts w:ascii="Calibri Light" w:eastAsia="Times New Roman" w:hAnsi="Calibri Light" w:cs="Calibri Light"/>
          <w:color w:val="2E74B5"/>
          <w:sz w:val="28"/>
          <w:szCs w:val="28"/>
          <w:lang w:val="fr-BE"/>
        </w:rPr>
      </w:pPr>
      <w:r w:rsidRPr="008D4BC0">
        <w:rPr>
          <w:rFonts w:ascii="Calibri Light" w:eastAsia="Times New Roman" w:hAnsi="Calibri Light" w:cs="Calibri Light"/>
          <w:color w:val="2E74B5"/>
          <w:sz w:val="28"/>
          <w:szCs w:val="28"/>
          <w:lang w:val="fr-BE"/>
        </w:rPr>
        <w:t>Remarque concernant le “Regroupement familial”</w:t>
      </w:r>
    </w:p>
    <w:p w14:paraId="0378F2D9" w14:textId="77777777" w:rsidR="008D4BC0" w:rsidRPr="008D4BC0" w:rsidRDefault="008D4BC0" w:rsidP="008D4BC0">
      <w:pPr>
        <w:spacing w:after="0" w:line="240" w:lineRule="auto"/>
        <w:rPr>
          <w:rFonts w:ascii="Arial" w:eastAsia="Times New Roman" w:hAnsi="Arial" w:cs="Arial"/>
          <w:sz w:val="20"/>
          <w:szCs w:val="20"/>
          <w:lang w:val="fr-BE"/>
        </w:rPr>
      </w:pPr>
    </w:p>
    <w:p w14:paraId="52092AD9" w14:textId="77777777" w:rsidR="008D4BC0" w:rsidRPr="008D4BC0" w:rsidRDefault="008D4BC0" w:rsidP="008D4BC0">
      <w:pPr>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 xml:space="preserve">En vertu des articles 10 § 2, al. </w:t>
      </w:r>
      <w:r w:rsidRPr="008D4BC0">
        <w:rPr>
          <w:rFonts w:ascii="Arial" w:eastAsia="Times New Roman" w:hAnsi="Arial" w:cs="Arial"/>
          <w:sz w:val="20"/>
          <w:szCs w:val="20"/>
          <w:lang w:val="fr-FR"/>
        </w:rPr>
        <w:t xml:space="preserve">2, 10 bis </w:t>
      </w:r>
      <w:r w:rsidRPr="008D4BC0">
        <w:rPr>
          <w:rFonts w:ascii="Arial" w:eastAsia="Times New Roman" w:hAnsi="Arial" w:cs="Arial"/>
          <w:color w:val="000000"/>
          <w:sz w:val="20"/>
          <w:szCs w:val="20"/>
          <w:lang w:val="fr-FR"/>
        </w:rPr>
        <w:t xml:space="preserve">§§1, 2 et 3  –  </w:t>
      </w:r>
      <w:r w:rsidRPr="008D4BC0">
        <w:rPr>
          <w:rFonts w:ascii="Arial" w:eastAsia="Times New Roman" w:hAnsi="Arial" w:cs="Arial"/>
          <w:b/>
          <w:bCs/>
          <w:color w:val="000000"/>
          <w:sz w:val="20"/>
          <w:szCs w:val="20"/>
          <w:lang w:val="fr-FR"/>
        </w:rPr>
        <w:t xml:space="preserve">40bis § 4 al. 2 -  40ter al. </w:t>
      </w:r>
      <w:r w:rsidRPr="008D4BC0">
        <w:rPr>
          <w:rFonts w:ascii="Arial" w:eastAsia="Times New Roman" w:hAnsi="Arial" w:cs="Arial"/>
          <w:b/>
          <w:bCs/>
          <w:color w:val="000000"/>
          <w:sz w:val="20"/>
          <w:szCs w:val="20"/>
          <w:lang w:val="fr-BE"/>
        </w:rPr>
        <w:t>2</w:t>
      </w:r>
      <w:r w:rsidRPr="008D4BC0">
        <w:rPr>
          <w:rFonts w:ascii="Arial" w:eastAsia="Times New Roman" w:hAnsi="Arial" w:cs="Arial"/>
          <w:sz w:val="20"/>
          <w:szCs w:val="20"/>
          <w:lang w:val="fr-BE"/>
        </w:rPr>
        <w:t xml:space="preserve"> de la loi du 15 décembre 1980, tout demandeur d’un regroupement familial doit apporter la preuve que la personne étrangère ou la personne belge rejointe dispose d’une assurance maladie couvrant les risques en Belgique pour lui-même et les membres de sa famille. </w:t>
      </w:r>
    </w:p>
    <w:p w14:paraId="44BDB3A1" w14:textId="77777777" w:rsidR="008D4BC0" w:rsidRPr="008D4BC0" w:rsidRDefault="008D4BC0" w:rsidP="008D4BC0">
      <w:pPr>
        <w:spacing w:after="0" w:line="240" w:lineRule="auto"/>
        <w:jc w:val="both"/>
        <w:rPr>
          <w:rFonts w:ascii="Arial" w:eastAsia="Times New Roman" w:hAnsi="Arial" w:cs="Arial"/>
          <w:sz w:val="20"/>
          <w:szCs w:val="20"/>
          <w:lang w:val="fr-BE"/>
        </w:rPr>
      </w:pPr>
    </w:p>
    <w:p w14:paraId="3CA0F770" w14:textId="77777777" w:rsidR="008D4BC0" w:rsidRPr="008D4BC0" w:rsidRDefault="008D4BC0" w:rsidP="008D4BC0">
      <w:pPr>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t>Dans le cadre de la réglementation précitée un formulaire est exigé attestant le droit potentiel aux soins de santé pour les personnes qui entrent en ligne de compte.</w:t>
      </w:r>
    </w:p>
    <w:p w14:paraId="06415643" w14:textId="77777777" w:rsidR="008D4BC0" w:rsidRDefault="008D4BC0" w:rsidP="008D4BC0">
      <w:pPr>
        <w:spacing w:after="0" w:line="240" w:lineRule="auto"/>
        <w:jc w:val="both"/>
        <w:rPr>
          <w:rFonts w:ascii="Arial" w:eastAsia="Times New Roman" w:hAnsi="Arial" w:cs="Arial"/>
          <w:sz w:val="20"/>
          <w:szCs w:val="20"/>
          <w:lang w:val="fr-BE"/>
        </w:rPr>
      </w:pPr>
    </w:p>
    <w:p w14:paraId="03190E25" w14:textId="77777777" w:rsidR="001A6DAE" w:rsidRDefault="001A6DAE" w:rsidP="008D4BC0">
      <w:pPr>
        <w:spacing w:after="0" w:line="240" w:lineRule="auto"/>
        <w:jc w:val="both"/>
        <w:rPr>
          <w:rFonts w:ascii="Arial" w:eastAsia="Times New Roman" w:hAnsi="Arial" w:cs="Arial"/>
          <w:sz w:val="20"/>
          <w:szCs w:val="20"/>
          <w:lang w:val="fr-BE"/>
        </w:rPr>
      </w:pPr>
    </w:p>
    <w:p w14:paraId="07B5B9A6" w14:textId="77777777" w:rsidR="001A6DAE" w:rsidRPr="008D4BC0" w:rsidRDefault="001A6DAE" w:rsidP="008D4BC0">
      <w:pPr>
        <w:spacing w:after="0" w:line="240" w:lineRule="auto"/>
        <w:jc w:val="both"/>
        <w:rPr>
          <w:rFonts w:ascii="Arial" w:eastAsia="Times New Roman" w:hAnsi="Arial" w:cs="Arial"/>
          <w:sz w:val="20"/>
          <w:szCs w:val="20"/>
          <w:lang w:val="fr-BE"/>
        </w:rPr>
      </w:pPr>
    </w:p>
    <w:p w14:paraId="13970243" w14:textId="77777777" w:rsidR="008D4BC0" w:rsidRPr="008D4BC0" w:rsidRDefault="008D4BC0" w:rsidP="008D4BC0">
      <w:pPr>
        <w:tabs>
          <w:tab w:val="left" w:pos="720"/>
          <w:tab w:val="center" w:pos="4153"/>
          <w:tab w:val="right" w:pos="8306"/>
        </w:tabs>
        <w:spacing w:after="0" w:line="240" w:lineRule="auto"/>
        <w:jc w:val="both"/>
        <w:rPr>
          <w:rFonts w:ascii="Arial" w:eastAsia="Times New Roman" w:hAnsi="Arial" w:cs="Arial"/>
          <w:sz w:val="20"/>
          <w:szCs w:val="20"/>
          <w:lang w:val="fr-BE"/>
        </w:rPr>
      </w:pPr>
      <w:r w:rsidRPr="008D4BC0">
        <w:rPr>
          <w:rFonts w:ascii="Arial" w:eastAsia="Times New Roman" w:hAnsi="Arial" w:cs="Arial"/>
          <w:sz w:val="20"/>
          <w:szCs w:val="20"/>
          <w:lang w:val="fr-BE"/>
        </w:rPr>
        <w:lastRenderedPageBreak/>
        <w:t>Cette attestation est disponible sur le site de l’Office des étrangers du SPF Intérieur (</w:t>
      </w:r>
      <w:hyperlink r:id="rId14" w:history="1">
        <w:r w:rsidRPr="008D4BC0">
          <w:rPr>
            <w:rFonts w:ascii="Arial" w:eastAsia="Times New Roman" w:hAnsi="Arial" w:cs="Times New Roman"/>
            <w:color w:val="0000FF"/>
            <w:sz w:val="20"/>
            <w:szCs w:val="20"/>
            <w:u w:val="single"/>
            <w:lang w:val="fr-BE"/>
          </w:rPr>
          <w:t>Attestation_de_la_mutuelle.docx (ibz.be)</w:t>
        </w:r>
      </w:hyperlink>
      <w:r w:rsidRPr="008D4BC0">
        <w:rPr>
          <w:rFonts w:ascii="Calibri" w:eastAsia="Calibri" w:hAnsi="Calibri" w:cs="Times New Roman"/>
          <w:sz w:val="24"/>
          <w:szCs w:val="24"/>
          <w:lang w:val="fr-BE"/>
        </w:rPr>
        <w:t xml:space="preserve"> </w:t>
      </w:r>
      <w:r w:rsidRPr="008D4BC0">
        <w:rPr>
          <w:rFonts w:ascii="Arial" w:eastAsia="Times New Roman" w:hAnsi="Arial" w:cs="Arial"/>
          <w:sz w:val="20"/>
          <w:szCs w:val="20"/>
          <w:lang w:val="fr-BE"/>
        </w:rPr>
        <w:t>Voir l'annexe à la circulaire avec le numéro d'ordre 6.</w:t>
      </w:r>
    </w:p>
    <w:p w14:paraId="233E877A" w14:textId="77777777" w:rsidR="008D4BC0" w:rsidRPr="008D4BC0" w:rsidRDefault="008D4BC0" w:rsidP="008D4BC0">
      <w:pPr>
        <w:tabs>
          <w:tab w:val="left" w:pos="720"/>
          <w:tab w:val="center" w:pos="4153"/>
          <w:tab w:val="right" w:pos="8306"/>
        </w:tabs>
        <w:spacing w:after="0" w:line="240" w:lineRule="auto"/>
        <w:jc w:val="both"/>
        <w:rPr>
          <w:rFonts w:ascii="Arial" w:eastAsia="Times New Roman" w:hAnsi="Arial" w:cs="Arial"/>
          <w:spacing w:val="-2"/>
          <w:sz w:val="20"/>
          <w:szCs w:val="20"/>
          <w:lang w:val="fr-BE"/>
        </w:rPr>
      </w:pPr>
    </w:p>
    <w:p w14:paraId="30E02392" w14:textId="77777777" w:rsidR="008D4BC0" w:rsidRPr="008D4BC0" w:rsidRDefault="008D4BC0" w:rsidP="008D4BC0">
      <w:pPr>
        <w:spacing w:after="0" w:line="240" w:lineRule="auto"/>
        <w:rPr>
          <w:rFonts w:ascii="Times New Roman" w:eastAsia="Times New Roman" w:hAnsi="Times New Roman" w:cs="Times New Roman"/>
          <w:sz w:val="24"/>
          <w:szCs w:val="24"/>
          <w:lang w:val="fr-FR" w:eastAsia="fr-FR"/>
        </w:rPr>
      </w:pPr>
      <w:r w:rsidRPr="008D4BC0">
        <w:rPr>
          <w:rFonts w:ascii="Arial" w:eastAsia="Times New Roman" w:hAnsi="Arial" w:cs="Arial"/>
          <w:spacing w:val="-2"/>
          <w:sz w:val="20"/>
          <w:szCs w:val="20"/>
          <w:lang w:val="fr-BE"/>
        </w:rPr>
        <w:t>Les annexes à cette circulaire sont publiées sur le site web de l’ I.N.A.M.I. –</w:t>
      </w:r>
      <w:hyperlink r:id="rId15" w:history="1">
        <w:r w:rsidRPr="008D4BC0">
          <w:rPr>
            <w:rFonts w:ascii="Arial" w:eastAsia="Times New Roman" w:hAnsi="Arial" w:cs="Times New Roman"/>
            <w:color w:val="0000FF"/>
            <w:sz w:val="20"/>
            <w:szCs w:val="20"/>
            <w:u w:val="single"/>
            <w:lang w:val="fr-BE"/>
          </w:rPr>
          <w:t>http://www.inami.fgov.be/fr/professionnels/autres/mutualites/Pages/circulaire-mutualite-sca.aspx</w:t>
        </w:r>
      </w:hyperlink>
      <w:r w:rsidRPr="008D4BC0">
        <w:rPr>
          <w:rFonts w:ascii="Times New Roman" w:eastAsia="Calibri" w:hAnsi="Times New Roman" w:cs="Times New Roman"/>
          <w:sz w:val="24"/>
          <w:szCs w:val="24"/>
          <w:lang w:val="fr-BE" w:eastAsia="fr-BE"/>
        </w:rPr>
        <w:t xml:space="preserve"> </w:t>
      </w:r>
    </w:p>
    <w:p w14:paraId="073F4978" w14:textId="77777777" w:rsidR="001A6DAE" w:rsidRDefault="00A80F56" w:rsidP="001A6DAE">
      <w:pPr>
        <w:rPr>
          <w:rFonts w:ascii="Arial" w:hAnsi="Arial" w:cs="Arial"/>
          <w:sz w:val="18"/>
          <w:szCs w:val="18"/>
          <w:lang w:val="nl-BE"/>
        </w:rPr>
      </w:pP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sdt>
        <w:sdtPr>
          <w:rPr>
            <w:rFonts w:ascii="Arial" w:hAnsi="Arial" w:cs="Arial"/>
            <w:sz w:val="18"/>
            <w:szCs w:val="18"/>
          </w:rPr>
          <w:alias w:val="Dossier:ondertekenaar_x003A_aanhef_x002d_fr"/>
          <w:tag w:val="Dossier:ondertekenaar_x003A_aanhef_x002d_fr"/>
          <w:id w:val="-2016910189"/>
          <w:lock w:val="sdtContentLocked"/>
        </w:sdtPr>
        <w:sdtEndPr/>
        <w:sdtContent>
          <w:r>
            <w:rPr>
              <w:rFonts w:ascii="Arial" w:hAnsi="Arial" w:cs="Arial"/>
              <w:sz w:val="18"/>
              <w:szCs w:val="18"/>
              <w:lang w:val="nl-BE"/>
            </w:rPr>
            <w:t xml:space="preserve"> </w:t>
          </w:r>
        </w:sdtContent>
      </w:sdt>
    </w:p>
    <w:p w14:paraId="0AA508B4" w14:textId="57237B55" w:rsidR="00450167" w:rsidRPr="001A6DAE" w:rsidRDefault="0028170D" w:rsidP="001A6DAE">
      <w:pPr>
        <w:rPr>
          <w:rFonts w:ascii="Arial" w:hAnsi="Arial" w:cs="Arial"/>
          <w:sz w:val="18"/>
          <w:szCs w:val="18"/>
          <w:lang w:val="nl-BE"/>
        </w:rPr>
      </w:pPr>
      <w:r w:rsidRPr="003321F1">
        <w:rPr>
          <w:rFonts w:ascii="Arial" w:hAnsi="Arial" w:cs="Arial"/>
          <w:sz w:val="18"/>
          <w:szCs w:val="18"/>
          <w:lang w:val="nl-NL"/>
        </w:rPr>
        <w:tab/>
      </w:r>
      <w:r w:rsidRPr="003321F1">
        <w:rPr>
          <w:rFonts w:ascii="Arial" w:hAnsi="Arial" w:cs="Arial"/>
          <w:sz w:val="18"/>
          <w:szCs w:val="18"/>
          <w:lang w:val="nl-NL"/>
        </w:rPr>
        <w:tab/>
      </w:r>
      <w:r w:rsidR="003307F5">
        <w:rPr>
          <w:rFonts w:ascii="Arial" w:hAnsi="Arial" w:cs="Arial"/>
          <w:sz w:val="18"/>
          <w:szCs w:val="18"/>
          <w:lang w:val="nl-NL"/>
        </w:rPr>
        <w:t xml:space="preserve">    </w:t>
      </w:r>
      <w:r w:rsidR="003307F5">
        <w:rPr>
          <w:rFonts w:ascii="Arial" w:hAnsi="Arial" w:cs="Arial"/>
          <w:sz w:val="18"/>
          <w:szCs w:val="18"/>
          <w:lang w:val="nl-NL"/>
        </w:rPr>
        <w:tab/>
        <w:t xml:space="preserve">                                 </w:t>
      </w:r>
      <w:sdt>
        <w:sdtPr>
          <w:alias w:val="ondertekenaar:Handtekening"/>
          <w:tag w:val="ondertekenaar:Handtekening"/>
          <w:id w:val="-183676403"/>
          <w:picture/>
        </w:sdtPr>
        <w:sdtEndPr/>
        <w:sdtContent>
          <w:r w:rsidR="003307F5">
            <w:rPr>
              <w:noProof/>
            </w:rPr>
            <w:drawing>
              <wp:inline distT="0" distB="0" distL="0" distR="0" wp14:anchorId="346F55EF" wp14:editId="2E40878B">
                <wp:extent cx="1143000" cy="1143000"/>
                <wp:effectExtent l="0" t="0" r="0" b="0"/>
                <wp:docPr id="2" name="Pictur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6">
                          <a:extLst>
                            <a:ext uri="{28A0092B-C50C-407E-A947-70E740481C1C}">
                              <a14:useLocalDpi xmlns:a14="http://schemas.microsoft.com/office/drawing/2010/main" val="0"/>
                            </a:ext>
                          </a:extLst>
                        </a:blip>
                        <a:stretch>
                          <a:fillRect/>
                        </a:stretch>
                      </pic:blipFill>
                      <pic:spPr bwMode="auto">
                        <a:xfrm>
                          <a:off x="0" y="0"/>
                          <a:ext cx="1143000" cy="1143000"/>
                        </a:xfrm>
                        <a:prstGeom prst="rect">
                          <a:avLst/>
                        </a:prstGeom>
                        <a:noFill/>
                        <a:ln>
                          <a:noFill/>
                        </a:ln>
                      </pic:spPr>
                    </pic:pic>
                  </a:graphicData>
                </a:graphic>
              </wp:inline>
            </w:drawing>
          </w:r>
        </w:sdtContent>
      </w:sdt>
    </w:p>
    <w:p w14:paraId="58F796E5" w14:textId="1B03E4A6" w:rsidR="00163943" w:rsidRPr="003321F1" w:rsidRDefault="0028170D" w:rsidP="00C70678">
      <w:pPr>
        <w:tabs>
          <w:tab w:val="left" w:pos="3558"/>
          <w:tab w:val="center" w:pos="4680"/>
          <w:tab w:val="left" w:pos="7098"/>
          <w:tab w:val="right" w:pos="9360"/>
        </w:tabs>
        <w:rPr>
          <w:rFonts w:ascii="Arial" w:hAnsi="Arial" w:cs="Arial"/>
          <w:sz w:val="18"/>
          <w:szCs w:val="18"/>
          <w:lang w:val="nl-NL"/>
        </w:rPr>
      </w:pPr>
      <w:r w:rsidRPr="003321F1">
        <w:rPr>
          <w:rFonts w:ascii="Arial" w:hAnsi="Arial" w:cs="Arial"/>
          <w:sz w:val="18"/>
          <w:szCs w:val="18"/>
          <w:lang w:val="nl-NL"/>
        </w:rPr>
        <w:tab/>
      </w:r>
      <w:r w:rsidRPr="003321F1">
        <w:rPr>
          <w:rFonts w:ascii="Arial" w:hAnsi="Arial" w:cs="Arial"/>
          <w:sz w:val="18"/>
          <w:szCs w:val="18"/>
          <w:lang w:val="nl-NL"/>
        </w:rPr>
        <w:tab/>
      </w:r>
      <w:r w:rsidRPr="003321F1">
        <w:rPr>
          <w:rFonts w:ascii="Arial" w:hAnsi="Arial" w:cs="Arial"/>
          <w:sz w:val="18"/>
          <w:szCs w:val="18"/>
          <w:lang w:val="nl-NL"/>
        </w:rPr>
        <w:tab/>
      </w:r>
    </w:p>
    <w:p w14:paraId="7F676A8D" w14:textId="0028F9E2" w:rsidR="00A80F56" w:rsidRPr="003321F1" w:rsidRDefault="00A80F56" w:rsidP="00C70678">
      <w:pPr>
        <w:tabs>
          <w:tab w:val="left" w:pos="3558"/>
          <w:tab w:val="center" w:pos="4680"/>
          <w:tab w:val="left" w:pos="7098"/>
          <w:tab w:val="right" w:pos="9360"/>
        </w:tabs>
        <w:rPr>
          <w:rFonts w:ascii="Arial" w:hAnsi="Arial" w:cs="Arial"/>
          <w:sz w:val="18"/>
          <w:szCs w:val="18"/>
          <w:lang w:val="nl-NL"/>
        </w:rPr>
      </w:pPr>
    </w:p>
    <w:p w14:paraId="3F070BAC" w14:textId="013B17C6" w:rsidR="00A80F56" w:rsidRPr="003321F1" w:rsidRDefault="00A80F56" w:rsidP="00C70678">
      <w:pPr>
        <w:tabs>
          <w:tab w:val="left" w:pos="3558"/>
          <w:tab w:val="center" w:pos="4680"/>
          <w:tab w:val="left" w:pos="7098"/>
          <w:tab w:val="right" w:pos="9360"/>
        </w:tabs>
        <w:rPr>
          <w:rFonts w:ascii="Arial" w:hAnsi="Arial" w:cs="Arial"/>
          <w:sz w:val="18"/>
          <w:szCs w:val="18"/>
          <w:lang w:val="nl-NL"/>
        </w:rPr>
      </w:pPr>
      <w:r w:rsidRPr="003321F1">
        <w:rPr>
          <w:rFonts w:ascii="Arial" w:hAnsi="Arial" w:cs="Arial"/>
          <w:sz w:val="18"/>
          <w:szCs w:val="18"/>
          <w:lang w:val="nl-NL"/>
        </w:rPr>
        <w:tab/>
      </w:r>
      <w:r w:rsidRPr="003321F1">
        <w:rPr>
          <w:rFonts w:ascii="Arial" w:hAnsi="Arial" w:cs="Arial"/>
          <w:sz w:val="18"/>
          <w:szCs w:val="18"/>
          <w:lang w:val="nl-NL"/>
        </w:rPr>
        <w:tab/>
      </w:r>
      <w:r w:rsidRPr="003321F1">
        <w:rPr>
          <w:rFonts w:ascii="Arial" w:hAnsi="Arial" w:cs="Arial"/>
          <w:sz w:val="18"/>
          <w:szCs w:val="18"/>
          <w:lang w:val="nl-NL"/>
        </w:rPr>
        <w:tab/>
      </w:r>
    </w:p>
    <w:p w14:paraId="6A101A58" w14:textId="00CA9E30" w:rsidR="00A80F56" w:rsidRPr="008D4BC0" w:rsidRDefault="00A80F56" w:rsidP="00A80F56">
      <w:pPr>
        <w:rPr>
          <w:rFonts w:ascii="Arial" w:hAnsi="Arial" w:cs="Arial"/>
          <w:sz w:val="18"/>
          <w:szCs w:val="18"/>
          <w:lang w:val="fr-FR"/>
        </w:rPr>
      </w:pPr>
      <w:r w:rsidRPr="003321F1">
        <w:rPr>
          <w:rFonts w:ascii="Arial" w:hAnsi="Arial" w:cs="Arial"/>
          <w:sz w:val="18"/>
          <w:szCs w:val="18"/>
          <w:lang w:val="nl-NL"/>
        </w:rPr>
        <w:tab/>
      </w:r>
      <w:r w:rsidRPr="003321F1">
        <w:rPr>
          <w:rFonts w:ascii="Arial" w:hAnsi="Arial" w:cs="Arial"/>
          <w:sz w:val="18"/>
          <w:szCs w:val="18"/>
          <w:lang w:val="nl-NL"/>
        </w:rPr>
        <w:tab/>
      </w:r>
      <w:r w:rsidRPr="003321F1">
        <w:rPr>
          <w:rFonts w:ascii="Arial" w:hAnsi="Arial" w:cs="Arial"/>
          <w:sz w:val="18"/>
          <w:szCs w:val="18"/>
          <w:lang w:val="nl-NL"/>
        </w:rPr>
        <w:tab/>
      </w:r>
      <w:r w:rsidRPr="003321F1">
        <w:rPr>
          <w:rFonts w:ascii="Arial" w:hAnsi="Arial" w:cs="Arial"/>
          <w:sz w:val="18"/>
          <w:szCs w:val="18"/>
          <w:lang w:val="nl-NL"/>
        </w:rPr>
        <w:tab/>
      </w:r>
      <w:r w:rsidRPr="003321F1">
        <w:rPr>
          <w:rFonts w:ascii="Arial" w:hAnsi="Arial" w:cs="Arial"/>
          <w:sz w:val="18"/>
          <w:szCs w:val="18"/>
          <w:lang w:val="nl-NL"/>
        </w:rPr>
        <w:tab/>
      </w:r>
      <w:r w:rsidRPr="003321F1">
        <w:rPr>
          <w:rFonts w:ascii="Arial" w:hAnsi="Arial" w:cs="Arial"/>
          <w:sz w:val="18"/>
          <w:szCs w:val="18"/>
          <w:lang w:val="nl-NL"/>
        </w:rPr>
        <w:tab/>
      </w:r>
      <w:r w:rsidRPr="003321F1">
        <w:rPr>
          <w:rFonts w:ascii="Arial" w:hAnsi="Arial" w:cs="Arial"/>
          <w:sz w:val="18"/>
          <w:szCs w:val="18"/>
          <w:lang w:val="nl-NL"/>
        </w:rPr>
        <w:tab/>
      </w:r>
      <w:r w:rsidRPr="003321F1">
        <w:rPr>
          <w:rFonts w:ascii="Arial" w:hAnsi="Arial" w:cs="Arial"/>
          <w:sz w:val="18"/>
          <w:szCs w:val="18"/>
          <w:lang w:val="nl-NL"/>
        </w:rPr>
        <w:tab/>
      </w:r>
      <w:sdt>
        <w:sdtPr>
          <w:rPr>
            <w:rFonts w:ascii="Arial" w:hAnsi="Arial" w:cs="Arial"/>
            <w:sz w:val="18"/>
            <w:szCs w:val="18"/>
          </w:rPr>
          <w:alias w:val="Dossier:ondertekenaar_x003A_Naam_x002d_ondertekenaar_x002d_nl"/>
          <w:tag w:val="Dossier:ondertekenaar_x003A_Naam_x002d_ondertekenaar_x002d_nl"/>
          <w:id w:val="2023351502"/>
          <w:lock w:val="sdtContentLocked"/>
        </w:sdtPr>
        <w:sdtEndPr/>
        <w:sdtContent>
          <w:r>
            <w:rPr>
              <w:rFonts w:ascii="Arial" w:hAnsi="Arial" w:cs="Arial"/>
              <w:sz w:val="18"/>
              <w:szCs w:val="18"/>
              <w:lang w:val="nl-BE"/>
            </w:rPr>
            <w:t>Tom Verdonck</w:t>
          </w:r>
        </w:sdtContent>
      </w:sdt>
    </w:p>
    <w:p w14:paraId="0ECB3881" w14:textId="7BCFF242" w:rsidR="00A80F56" w:rsidRPr="008D4BC0" w:rsidRDefault="00A80F56" w:rsidP="00A80F56">
      <w:pPr>
        <w:rPr>
          <w:rFonts w:ascii="Arial" w:hAnsi="Arial" w:cs="Arial"/>
          <w:sz w:val="18"/>
          <w:szCs w:val="18"/>
          <w:lang w:val="fr-FR"/>
        </w:rPr>
      </w:pP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r w:rsidRPr="008D4BC0">
        <w:rPr>
          <w:rFonts w:ascii="Arial" w:hAnsi="Arial" w:cs="Arial"/>
          <w:sz w:val="18"/>
          <w:szCs w:val="18"/>
          <w:lang w:val="fr-FR"/>
        </w:rPr>
        <w:tab/>
      </w:r>
      <w:sdt>
        <w:sdtPr>
          <w:rPr>
            <w:rFonts w:ascii="Arial" w:hAnsi="Arial" w:cs="Arial"/>
            <w:sz w:val="18"/>
            <w:szCs w:val="18"/>
          </w:rPr>
          <w:alias w:val="Dossier:ondertekenaar_x003A_graad_x002d_fr"/>
          <w:tag w:val="Dossier:ondertekenaar_x003A_graad_x002d_fr"/>
          <w:id w:val="-1155145922"/>
          <w:lock w:val="sdtContentLocked"/>
        </w:sdtPr>
        <w:sdtEndPr/>
        <w:sdtContent>
          <w:r>
            <w:rPr>
              <w:rFonts w:ascii="Arial" w:hAnsi="Arial" w:cs="Arial"/>
              <w:sz w:val="18"/>
              <w:szCs w:val="18"/>
              <w:lang w:val="nl-BE"/>
            </w:rPr>
            <w:t>Directeur général</w:t>
          </w:r>
        </w:sdtContent>
      </w:sdt>
    </w:p>
    <w:p w14:paraId="05A0BB40" w14:textId="5CAAD979" w:rsidR="00FB1E96" w:rsidRPr="008D4BC0" w:rsidRDefault="005643C5" w:rsidP="00D6213A">
      <w:pPr>
        <w:tabs>
          <w:tab w:val="left" w:pos="3558"/>
          <w:tab w:val="center" w:pos="4680"/>
          <w:tab w:val="left" w:pos="7098"/>
          <w:tab w:val="right" w:pos="9360"/>
        </w:tabs>
        <w:rPr>
          <w:rFonts w:ascii="Arial" w:hAnsi="Arial" w:cs="Arial"/>
          <w:sz w:val="18"/>
          <w:szCs w:val="18"/>
          <w:lang w:val="fr-FR"/>
        </w:rPr>
      </w:pPr>
      <w:r w:rsidRPr="008D4BC0">
        <w:rPr>
          <w:rFonts w:ascii="Arial" w:hAnsi="Arial" w:cs="Arial"/>
          <w:sz w:val="18"/>
          <w:szCs w:val="18"/>
          <w:lang w:val="fr-FR"/>
        </w:rPr>
        <w:t>Pièces jointes</w:t>
      </w:r>
      <w:r w:rsidR="00C70678" w:rsidRPr="008D4BC0">
        <w:rPr>
          <w:rFonts w:ascii="Arial" w:hAnsi="Arial" w:cs="Arial"/>
          <w:sz w:val="18"/>
          <w:szCs w:val="18"/>
          <w:lang w:val="fr-FR"/>
        </w:rPr>
        <w:t xml:space="preserve"> : </w:t>
      </w:r>
    </w:p>
    <w:tbl>
      <w:tblPr>
        <w:tblStyle w:val="Grilledutableau"/>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85"/>
      </w:tblGrid>
      <w:bookmarkStart w:id="4" w:name="_Hlk102549757" w:displacedByCustomXml="nex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1210683195"/>
          <w:placeholder>
            <w:docPart w:val="D08233DD57EB4F56BE9F469152EC624E"/>
          </w:placeholder>
        </w:sdtPr>
        <w:sdtEndPr>
          <w:rPr>
            <w:rStyle w:val="Policepardfaut"/>
            <w:color w:val="auto"/>
            <w:u w:val="none"/>
          </w:rPr>
        </w:sdtEndPr>
        <w:sdtContent>
          <w:tr w:rsidR="0004617B" w14:paraId="457478BA" w14:textId="77777777" w:rsidTr="001E02BB">
            <w:trPr>
              <w:trHeight w:val="323"/>
            </w:trPr>
            <w:tc>
              <w:tcPr>
                <w:tcW w:w="5385" w:type="dxa"/>
              </w:tcPr>
              <w:p w14:paraId="74ADAA8A" w14:textId="35A9FC11" w:rsidR="0004617B" w:rsidRDefault="001A6DAE" w:rsidP="00CC7086">
                <w:pPr>
                  <w:rPr>
                    <w:b/>
                    <w:bCs/>
                  </w:rPr>
                </w:pPr>
                <w:sdt>
                  <w:sdtPr>
                    <w:rPr>
                      <w:rStyle w:val="HL"/>
                    </w:rPr>
                    <w:alias w:val="Hyperlink(ItemUrl;LinkFilename)"/>
                    <w:tag w:val="Hyperlink(ItemUrl;LinkFilename)"/>
                    <w:id w:val="1097058366"/>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17">
                      <w:r w:rsidR="00DB2652">
                        <w:rPr>
                          <w:rStyle w:val="Lienhypertexte"/>
                          <w:rFonts w:ascii="Arial" w:hAnsi="Arial" w:cs="Arial"/>
                          <w:sz w:val="18"/>
                          <w:szCs w:val="18"/>
                        </w:rPr>
                        <w:t>Annexe 01 - attestation d'immatriculation .pdf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171368"/>
          <w:placeholder>
            <w:docPart w:val="D08233DD57EB4F56BE9F469152EC624E"/>
          </w:placeholder>
        </w:sdtPr>
        <w:sdtEndPr>
          <w:rPr>
            <w:rStyle w:val="Policepardfaut"/>
            <w:color w:val="auto"/>
            <w:u w:val="none"/>
          </w:rPr>
        </w:sdtEndPr>
        <w:sdtContent>
          <w:tr w:rsidR="0004617B" w14:paraId="0C596563" w14:textId="77777777" w:rsidTr="001E02BB">
            <w:trPr>
              <w:trHeight w:val="323"/>
            </w:trPr>
            <w:tc>
              <w:tcPr>
                <w:tcW w:w="5385" w:type="dxa"/>
              </w:tcPr>
              <w:p w14:paraId="411CE3BB" w14:textId="77777777" w:rsidR="0004617B" w:rsidRDefault="001A6DAE" w:rsidP="00CC7086">
                <w:pPr>
                  <w:rPr>
                    <w:b/>
                    <w:bCs/>
                  </w:rPr>
                </w:pPr>
                <w:sdt>
                  <w:sdtPr>
                    <w:rPr>
                      <w:rStyle w:val="HL"/>
                    </w:rPr>
                    <w:alias w:val="Hyperlink(ItemUrl;LinkFilename)"/>
                    <w:tag w:val="Hyperlink(ItemUrl;LinkFilename)"/>
                    <w:id w:val="777278315"/>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18">
                      <w:r w:rsidR="00DB2652">
                        <w:rPr>
                          <w:rStyle w:val="Lienhypertexte"/>
                          <w:rFonts w:ascii="Arial" w:hAnsi="Arial" w:cs="Arial"/>
                          <w:sz w:val="18"/>
                          <w:szCs w:val="18"/>
                        </w:rPr>
                        <w:t>Annexe 02 - annexe 15.pdf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076717"/>
          <w:placeholder>
            <w:docPart w:val="D08233DD57EB4F56BE9F469152EC624E"/>
          </w:placeholder>
        </w:sdtPr>
        <w:sdtEndPr>
          <w:rPr>
            <w:rStyle w:val="Policepardfaut"/>
            <w:color w:val="auto"/>
            <w:u w:val="none"/>
          </w:rPr>
        </w:sdtEndPr>
        <w:sdtContent>
          <w:tr w:rsidR="0004617B" w14:paraId="18668504" w14:textId="77777777" w:rsidTr="001E02BB">
            <w:trPr>
              <w:trHeight w:val="323"/>
            </w:trPr>
            <w:tc>
              <w:tcPr>
                <w:tcW w:w="5385" w:type="dxa"/>
              </w:tcPr>
              <w:p w14:paraId="5C934262" w14:textId="77777777" w:rsidR="0004617B" w:rsidRDefault="001A6DAE" w:rsidP="00CC7086">
                <w:pPr>
                  <w:rPr>
                    <w:b/>
                    <w:bCs/>
                  </w:rPr>
                </w:pPr>
                <w:sdt>
                  <w:sdtPr>
                    <w:rPr>
                      <w:rStyle w:val="HL"/>
                    </w:rPr>
                    <w:alias w:val="Hyperlink(ItemUrl;LinkFilename)"/>
                    <w:tag w:val="Hyperlink(ItemUrl;LinkFilename)"/>
                    <w:id w:val="777577489"/>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19">
                      <w:r w:rsidR="00DB2652">
                        <w:rPr>
                          <w:rStyle w:val="Lienhypertexte"/>
                          <w:rFonts w:ascii="Arial" w:hAnsi="Arial" w:cs="Arial"/>
                          <w:sz w:val="18"/>
                          <w:szCs w:val="18"/>
                        </w:rPr>
                        <w:t>Annexe 03 - annexe 25.pdf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684870"/>
          <w:placeholder>
            <w:docPart w:val="D08233DD57EB4F56BE9F469152EC624E"/>
          </w:placeholder>
        </w:sdtPr>
        <w:sdtEndPr>
          <w:rPr>
            <w:rStyle w:val="Policepardfaut"/>
            <w:color w:val="auto"/>
            <w:u w:val="none"/>
          </w:rPr>
        </w:sdtEndPr>
        <w:sdtContent>
          <w:tr w:rsidR="0004617B" w14:paraId="7F71DD4C" w14:textId="77777777" w:rsidTr="001E02BB">
            <w:trPr>
              <w:trHeight w:val="323"/>
            </w:trPr>
            <w:tc>
              <w:tcPr>
                <w:tcW w:w="5385" w:type="dxa"/>
              </w:tcPr>
              <w:p w14:paraId="3009B502" w14:textId="77777777" w:rsidR="0004617B" w:rsidRDefault="001A6DAE" w:rsidP="00CC7086">
                <w:pPr>
                  <w:rPr>
                    <w:b/>
                    <w:bCs/>
                  </w:rPr>
                </w:pPr>
                <w:sdt>
                  <w:sdtPr>
                    <w:rPr>
                      <w:rStyle w:val="HL"/>
                    </w:rPr>
                    <w:alias w:val="Hyperlink(ItemUrl;LinkFilename)"/>
                    <w:tag w:val="Hyperlink(ItemUrl;LinkFilename)"/>
                    <w:id w:val="777114045"/>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20">
                      <w:r w:rsidR="00DB2652">
                        <w:rPr>
                          <w:rStyle w:val="Lienhypertexte"/>
                          <w:rFonts w:ascii="Arial" w:hAnsi="Arial" w:cs="Arial"/>
                          <w:sz w:val="18"/>
                          <w:szCs w:val="18"/>
                        </w:rPr>
                        <w:t>Annexe 04 - annexe 26.pdf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148527"/>
          <w:placeholder>
            <w:docPart w:val="D08233DD57EB4F56BE9F469152EC624E"/>
          </w:placeholder>
        </w:sdtPr>
        <w:sdtEndPr>
          <w:rPr>
            <w:rStyle w:val="Policepardfaut"/>
            <w:color w:val="auto"/>
            <w:u w:val="none"/>
          </w:rPr>
        </w:sdtEndPr>
        <w:sdtContent>
          <w:tr w:rsidR="0004617B" w14:paraId="14B9BFC7" w14:textId="77777777" w:rsidTr="001E02BB">
            <w:trPr>
              <w:trHeight w:val="323"/>
            </w:trPr>
            <w:tc>
              <w:tcPr>
                <w:tcW w:w="5385" w:type="dxa"/>
              </w:tcPr>
              <w:p w14:paraId="4E43A911" w14:textId="77777777" w:rsidR="0004617B" w:rsidRDefault="001A6DAE" w:rsidP="00CC7086">
                <w:pPr>
                  <w:rPr>
                    <w:b/>
                    <w:bCs/>
                  </w:rPr>
                </w:pPr>
                <w:sdt>
                  <w:sdtPr>
                    <w:rPr>
                      <w:rStyle w:val="HL"/>
                    </w:rPr>
                    <w:alias w:val="Hyperlink(ItemUrl;LinkFilename)"/>
                    <w:tag w:val="Hyperlink(ItemUrl;LinkFilename)"/>
                    <w:id w:val="777016468"/>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21">
                      <w:r w:rsidR="00DB2652">
                        <w:rPr>
                          <w:rStyle w:val="Lienhypertexte"/>
                          <w:rFonts w:ascii="Arial" w:hAnsi="Arial" w:cs="Arial"/>
                          <w:sz w:val="18"/>
                          <w:szCs w:val="18"/>
                        </w:rPr>
                        <w:t>Annexe 05 - annexe 49_FR.docx</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006198"/>
          <w:placeholder>
            <w:docPart w:val="D08233DD57EB4F56BE9F469152EC624E"/>
          </w:placeholder>
        </w:sdtPr>
        <w:sdtEndPr>
          <w:rPr>
            <w:rStyle w:val="Policepardfaut"/>
            <w:color w:val="auto"/>
            <w:u w:val="none"/>
          </w:rPr>
        </w:sdtEndPr>
        <w:sdtContent>
          <w:tr w:rsidR="0004617B" w14:paraId="3550DB6A" w14:textId="77777777" w:rsidTr="001E02BB">
            <w:trPr>
              <w:trHeight w:val="323"/>
            </w:trPr>
            <w:tc>
              <w:tcPr>
                <w:tcW w:w="5385" w:type="dxa"/>
              </w:tcPr>
              <w:p w14:paraId="34FEFD86" w14:textId="77777777" w:rsidR="0004617B" w:rsidRDefault="001A6DAE" w:rsidP="00CC7086">
                <w:pPr>
                  <w:rPr>
                    <w:b/>
                    <w:bCs/>
                  </w:rPr>
                </w:pPr>
                <w:sdt>
                  <w:sdtPr>
                    <w:rPr>
                      <w:rStyle w:val="HL"/>
                    </w:rPr>
                    <w:alias w:val="Hyperlink(ItemUrl;LinkFilename)"/>
                    <w:tag w:val="Hyperlink(ItemUrl;LinkFilename)"/>
                    <w:id w:val="777235048"/>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22">
                      <w:r w:rsidR="00DB2652">
                        <w:rPr>
                          <w:rStyle w:val="Lienhypertexte"/>
                          <w:rFonts w:ascii="Arial" w:hAnsi="Arial" w:cs="Arial"/>
                          <w:sz w:val="18"/>
                          <w:szCs w:val="18"/>
                        </w:rPr>
                        <w:t>Annexe 06 - attestation mutuelle.pdf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791562"/>
          <w:placeholder>
            <w:docPart w:val="D08233DD57EB4F56BE9F469152EC624E"/>
          </w:placeholder>
        </w:sdtPr>
        <w:sdtEndPr>
          <w:rPr>
            <w:rStyle w:val="Policepardfaut"/>
            <w:color w:val="auto"/>
            <w:u w:val="none"/>
          </w:rPr>
        </w:sdtEndPr>
        <w:sdtContent>
          <w:tr w:rsidR="0004617B" w:rsidRPr="008D4BC0" w14:paraId="2CF3779E" w14:textId="77777777" w:rsidTr="001E02BB">
            <w:trPr>
              <w:trHeight w:val="323"/>
            </w:trPr>
            <w:tc>
              <w:tcPr>
                <w:tcW w:w="5385" w:type="dxa"/>
              </w:tcPr>
              <w:p w14:paraId="79FE5443" w14:textId="77777777" w:rsidR="0004617B" w:rsidRPr="008D4BC0" w:rsidRDefault="001A6DAE" w:rsidP="00CC7086">
                <w:pPr>
                  <w:rPr>
                    <w:b/>
                    <w:bCs/>
                    <w:lang w:val="fr-FR"/>
                  </w:rPr>
                </w:pPr>
                <w:sdt>
                  <w:sdtPr>
                    <w:rPr>
                      <w:rStyle w:val="HL"/>
                    </w:rPr>
                    <w:alias w:val="Hyperlink(ItemUrl;LinkFilename)"/>
                    <w:tag w:val="Hyperlink(ItemUrl;LinkFilename)"/>
                    <w:id w:val="777983777"/>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23">
                      <w:r w:rsidR="00DB2652" w:rsidRPr="008D4BC0">
                        <w:rPr>
                          <w:rStyle w:val="Lienhypertexte"/>
                          <w:rFonts w:ascii="Arial" w:hAnsi="Arial" w:cs="Arial"/>
                          <w:sz w:val="18"/>
                          <w:szCs w:val="18"/>
                          <w:lang w:val="fr-FR"/>
                        </w:rPr>
                        <w:t>Annexe 07 - Guide-du-protocole.pdf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003686"/>
          <w:placeholder>
            <w:docPart w:val="D08233DD57EB4F56BE9F469152EC624E"/>
          </w:placeholder>
        </w:sdtPr>
        <w:sdtEndPr>
          <w:rPr>
            <w:rStyle w:val="Policepardfaut"/>
            <w:color w:val="auto"/>
            <w:u w:val="none"/>
          </w:rPr>
        </w:sdtEndPr>
        <w:sdtContent>
          <w:tr w:rsidR="0004617B" w14:paraId="31D96457" w14:textId="77777777" w:rsidTr="001E02BB">
            <w:trPr>
              <w:trHeight w:val="323"/>
            </w:trPr>
            <w:tc>
              <w:tcPr>
                <w:tcW w:w="5385" w:type="dxa"/>
              </w:tcPr>
              <w:p w14:paraId="1340A3D2" w14:textId="77777777" w:rsidR="0004617B" w:rsidRDefault="001A6DAE" w:rsidP="00CC7086">
                <w:pPr>
                  <w:rPr>
                    <w:b/>
                    <w:bCs/>
                  </w:rPr>
                </w:pPr>
                <w:sdt>
                  <w:sdtPr>
                    <w:rPr>
                      <w:rStyle w:val="HL"/>
                    </w:rPr>
                    <w:alias w:val="Hyperlink(ItemUrl;LinkFilename)"/>
                    <w:tag w:val="Hyperlink(ItemUrl;LinkFilename)"/>
                    <w:id w:val="777886770"/>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24">
                      <w:r w:rsidR="00DB2652">
                        <w:rPr>
                          <w:rStyle w:val="Lienhypertexte"/>
                          <w:rFonts w:ascii="Arial" w:hAnsi="Arial" w:cs="Arial"/>
                          <w:sz w:val="18"/>
                          <w:szCs w:val="18"/>
                        </w:rPr>
                        <w:t>Annexe 08 - Qestions &amp; réponses.docx</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579664"/>
          <w:placeholder>
            <w:docPart w:val="D08233DD57EB4F56BE9F469152EC624E"/>
          </w:placeholder>
        </w:sdtPr>
        <w:sdtEndPr>
          <w:rPr>
            <w:rStyle w:val="Policepardfaut"/>
            <w:color w:val="auto"/>
            <w:u w:val="none"/>
          </w:rPr>
        </w:sdtEndPr>
        <w:sdtContent>
          <w:tr w:rsidR="0004617B" w14:paraId="07707C79" w14:textId="77777777" w:rsidTr="001E02BB">
            <w:trPr>
              <w:trHeight w:val="323"/>
            </w:trPr>
            <w:tc>
              <w:tcPr>
                <w:tcW w:w="5385" w:type="dxa"/>
              </w:tcPr>
              <w:p w14:paraId="7BEB2828" w14:textId="77777777" w:rsidR="0004617B" w:rsidRDefault="001A6DAE" w:rsidP="00CC7086">
                <w:pPr>
                  <w:rPr>
                    <w:b/>
                    <w:bCs/>
                  </w:rPr>
                </w:pPr>
                <w:sdt>
                  <w:sdtPr>
                    <w:rPr>
                      <w:rStyle w:val="HL"/>
                    </w:rPr>
                    <w:alias w:val="Hyperlink(ItemUrl;LinkFilename)"/>
                    <w:tag w:val="Hyperlink(ItemUrl;LinkFilename)"/>
                    <w:id w:val="777868668"/>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25">
                      <w:r w:rsidR="00DB2652">
                        <w:rPr>
                          <w:rStyle w:val="Lienhypertexte"/>
                          <w:rFonts w:ascii="Arial" w:hAnsi="Arial" w:cs="Arial"/>
                          <w:sz w:val="18"/>
                          <w:szCs w:val="18"/>
                        </w:rPr>
                        <w:t>Annexe 09 - TI195_FR.pdf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856204"/>
          <w:placeholder>
            <w:docPart w:val="D08233DD57EB4F56BE9F469152EC624E"/>
          </w:placeholder>
        </w:sdtPr>
        <w:sdtEndPr>
          <w:rPr>
            <w:rStyle w:val="Policepardfaut"/>
            <w:color w:val="auto"/>
            <w:u w:val="none"/>
          </w:rPr>
        </w:sdtEndPr>
        <w:sdtContent>
          <w:tr w:rsidR="0004617B" w14:paraId="6F423733" w14:textId="77777777" w:rsidTr="001E02BB">
            <w:trPr>
              <w:trHeight w:val="323"/>
            </w:trPr>
            <w:tc>
              <w:tcPr>
                <w:tcW w:w="5385" w:type="dxa"/>
              </w:tcPr>
              <w:p w14:paraId="0163DDD7" w14:textId="77777777" w:rsidR="0004617B" w:rsidRDefault="001A6DAE" w:rsidP="00CC7086">
                <w:pPr>
                  <w:rPr>
                    <w:b/>
                    <w:bCs/>
                  </w:rPr>
                </w:pPr>
                <w:sdt>
                  <w:sdtPr>
                    <w:rPr>
                      <w:rStyle w:val="HL"/>
                    </w:rPr>
                    <w:alias w:val="Hyperlink(ItemUrl;LinkFilename)"/>
                    <w:tag w:val="Hyperlink(ItemUrl;LinkFilename)"/>
                    <w:id w:val="777187428"/>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26">
                      <w:r w:rsidR="00DB2652">
                        <w:rPr>
                          <w:rStyle w:val="Lienhypertexte"/>
                          <w:rFonts w:ascii="Arial" w:hAnsi="Arial" w:cs="Arial"/>
                          <w:sz w:val="18"/>
                          <w:szCs w:val="18"/>
                        </w:rPr>
                        <w:t>Annexe 10 - explications annexes 15, 49 &amp; 51.docx</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377744"/>
          <w:placeholder>
            <w:docPart w:val="D08233DD57EB4F56BE9F469152EC624E"/>
          </w:placeholder>
        </w:sdtPr>
        <w:sdtEndPr>
          <w:rPr>
            <w:rStyle w:val="Policepardfaut"/>
            <w:color w:val="auto"/>
            <w:u w:val="none"/>
          </w:rPr>
        </w:sdtEndPr>
        <w:sdtContent>
          <w:tr w:rsidR="0004617B" w14:paraId="496D5CA6" w14:textId="77777777" w:rsidTr="001E02BB">
            <w:trPr>
              <w:trHeight w:val="323"/>
            </w:trPr>
            <w:tc>
              <w:tcPr>
                <w:tcW w:w="5385" w:type="dxa"/>
              </w:tcPr>
              <w:p w14:paraId="5A4CA546" w14:textId="77777777" w:rsidR="0004617B" w:rsidRDefault="001A6DAE" w:rsidP="00CC7086">
                <w:pPr>
                  <w:rPr>
                    <w:b/>
                    <w:bCs/>
                  </w:rPr>
                </w:pPr>
                <w:sdt>
                  <w:sdtPr>
                    <w:rPr>
                      <w:rStyle w:val="HL"/>
                    </w:rPr>
                    <w:alias w:val="Hyperlink(ItemUrl;LinkFilename)"/>
                    <w:tag w:val="Hyperlink(ItemUrl;LinkFilename)"/>
                    <w:id w:val="777829405"/>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27">
                      <w:r w:rsidR="00DB2652">
                        <w:rPr>
                          <w:rStyle w:val="Lienhypertexte"/>
                          <w:rFonts w:ascii="Arial" w:hAnsi="Arial" w:cs="Arial"/>
                          <w:sz w:val="18"/>
                          <w:szCs w:val="18"/>
                        </w:rPr>
                        <w:t>Annexe 11 - annexe 57.pdf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416486"/>
          <w:placeholder>
            <w:docPart w:val="D08233DD57EB4F56BE9F469152EC624E"/>
          </w:placeholder>
        </w:sdtPr>
        <w:sdtEndPr>
          <w:rPr>
            <w:rStyle w:val="Policepardfaut"/>
            <w:color w:val="auto"/>
            <w:u w:val="none"/>
          </w:rPr>
        </w:sdtEndPr>
        <w:sdtContent>
          <w:tr w:rsidR="0004617B" w:rsidRPr="008D4BC0" w14:paraId="1A48BE50" w14:textId="77777777" w:rsidTr="001E02BB">
            <w:trPr>
              <w:trHeight w:val="323"/>
            </w:trPr>
            <w:tc>
              <w:tcPr>
                <w:tcW w:w="5385" w:type="dxa"/>
              </w:tcPr>
              <w:p w14:paraId="03882D91" w14:textId="77777777" w:rsidR="0004617B" w:rsidRPr="008D4BC0" w:rsidRDefault="001A6DAE" w:rsidP="00CC7086">
                <w:pPr>
                  <w:rPr>
                    <w:b/>
                    <w:bCs/>
                    <w:lang w:val="fr-FR"/>
                  </w:rPr>
                </w:pPr>
                <w:sdt>
                  <w:sdtPr>
                    <w:rPr>
                      <w:rStyle w:val="HL"/>
                    </w:rPr>
                    <w:alias w:val="Hyperlink(ItemUrl;LinkFilename)"/>
                    <w:tag w:val="Hyperlink(ItemUrl;LinkFilename)"/>
                    <w:id w:val="777559089"/>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28">
                      <w:r w:rsidR="00DB2652" w:rsidRPr="008D4BC0">
                        <w:rPr>
                          <w:rStyle w:val="Lienhypertexte"/>
                          <w:rFonts w:ascii="Arial" w:hAnsi="Arial" w:cs="Arial"/>
                          <w:sz w:val="18"/>
                          <w:szCs w:val="18"/>
                          <w:lang w:val="fr-FR"/>
                        </w:rPr>
                        <w:t>Annexe 12 - FormatCartesA_SejourLimite_FR.pdf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698950"/>
          <w:placeholder>
            <w:docPart w:val="D08233DD57EB4F56BE9F469152EC624E"/>
          </w:placeholder>
        </w:sdtPr>
        <w:sdtEndPr>
          <w:rPr>
            <w:rStyle w:val="Policepardfaut"/>
            <w:color w:val="auto"/>
            <w:u w:val="none"/>
          </w:rPr>
        </w:sdtEndPr>
        <w:sdtContent>
          <w:tr w:rsidR="0004617B" w:rsidRPr="008D4BC0" w14:paraId="38A4E666" w14:textId="77777777" w:rsidTr="001E02BB">
            <w:trPr>
              <w:trHeight w:val="323"/>
            </w:trPr>
            <w:tc>
              <w:tcPr>
                <w:tcW w:w="5385" w:type="dxa"/>
              </w:tcPr>
              <w:p w14:paraId="73B9C419" w14:textId="77777777" w:rsidR="0004617B" w:rsidRPr="008D4BC0" w:rsidRDefault="001A6DAE" w:rsidP="00CC7086">
                <w:pPr>
                  <w:rPr>
                    <w:b/>
                    <w:bCs/>
                    <w:lang w:val="fr-FR"/>
                  </w:rPr>
                </w:pPr>
                <w:sdt>
                  <w:sdtPr>
                    <w:rPr>
                      <w:rStyle w:val="HL"/>
                    </w:rPr>
                    <w:alias w:val="Hyperlink(ItemUrl;LinkFilename)"/>
                    <w:tag w:val="Hyperlink(ItemUrl;LinkFilename)"/>
                    <w:id w:val="777866844"/>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29">
                      <w:r w:rsidR="00DB2652" w:rsidRPr="008D4BC0">
                        <w:rPr>
                          <w:rStyle w:val="Lienhypertexte"/>
                          <w:rFonts w:ascii="Arial" w:hAnsi="Arial" w:cs="Arial"/>
                          <w:sz w:val="18"/>
                          <w:szCs w:val="18"/>
                          <w:lang w:val="fr-FR"/>
                        </w:rPr>
                        <w:t>Annexe 13 - FormatCartesB_SejourIllimité_FR.pdf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256309"/>
          <w:placeholder>
            <w:docPart w:val="D08233DD57EB4F56BE9F469152EC624E"/>
          </w:placeholder>
        </w:sdtPr>
        <w:sdtEndPr>
          <w:rPr>
            <w:rStyle w:val="Policepardfaut"/>
            <w:color w:val="auto"/>
            <w:u w:val="none"/>
          </w:rPr>
        </w:sdtEndPr>
        <w:sdtContent>
          <w:tr w:rsidR="0004617B" w:rsidRPr="008D4BC0" w14:paraId="701F30DD" w14:textId="77777777" w:rsidTr="001E02BB">
            <w:trPr>
              <w:trHeight w:val="323"/>
            </w:trPr>
            <w:tc>
              <w:tcPr>
                <w:tcW w:w="5385" w:type="dxa"/>
              </w:tcPr>
              <w:p w14:paraId="29279F83" w14:textId="77777777" w:rsidR="0004617B" w:rsidRPr="008D4BC0" w:rsidRDefault="001A6DAE" w:rsidP="00CC7086">
                <w:pPr>
                  <w:rPr>
                    <w:b/>
                    <w:bCs/>
                    <w:lang w:val="fr-FR"/>
                  </w:rPr>
                </w:pPr>
                <w:sdt>
                  <w:sdtPr>
                    <w:rPr>
                      <w:rStyle w:val="HL"/>
                    </w:rPr>
                    <w:alias w:val="Hyperlink(ItemUrl;LinkFilename)"/>
                    <w:tag w:val="Hyperlink(ItemUrl;LinkFilename)"/>
                    <w:id w:val="777028842"/>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30">
                      <w:r w:rsidR="00DB2652" w:rsidRPr="008D4BC0">
                        <w:rPr>
                          <w:rStyle w:val="Lienhypertexte"/>
                          <w:rFonts w:ascii="Arial" w:hAnsi="Arial" w:cs="Arial"/>
                          <w:sz w:val="18"/>
                          <w:szCs w:val="18"/>
                          <w:lang w:val="fr-FR"/>
                        </w:rPr>
                        <w:t>Annexe 14 - FormatCartesC_CartesK_Etablissement_FR.pdf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153584"/>
          <w:placeholder>
            <w:docPart w:val="D08233DD57EB4F56BE9F469152EC624E"/>
          </w:placeholder>
        </w:sdtPr>
        <w:sdtEndPr>
          <w:rPr>
            <w:rStyle w:val="Policepardfaut"/>
            <w:color w:val="auto"/>
            <w:u w:val="none"/>
          </w:rPr>
        </w:sdtEndPr>
        <w:sdtContent>
          <w:tr w:rsidR="0004617B" w14:paraId="31BCE91B" w14:textId="77777777" w:rsidTr="001E02BB">
            <w:trPr>
              <w:trHeight w:val="323"/>
            </w:trPr>
            <w:tc>
              <w:tcPr>
                <w:tcW w:w="5385" w:type="dxa"/>
              </w:tcPr>
              <w:p w14:paraId="77A28B0A" w14:textId="77777777" w:rsidR="0004617B" w:rsidRDefault="001A6DAE" w:rsidP="00CC7086">
                <w:pPr>
                  <w:rPr>
                    <w:b/>
                    <w:bCs/>
                  </w:rPr>
                </w:pPr>
                <w:sdt>
                  <w:sdtPr>
                    <w:rPr>
                      <w:rStyle w:val="HL"/>
                    </w:rPr>
                    <w:alias w:val="Hyperlink(ItemUrl;LinkFilename)"/>
                    <w:tag w:val="Hyperlink(ItemUrl;LinkFilename)"/>
                    <w:id w:val="777096782"/>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31">
                      <w:r w:rsidR="00DB2652">
                        <w:rPr>
                          <w:rStyle w:val="Lienhypertexte"/>
                          <w:rFonts w:ascii="Arial" w:hAnsi="Arial" w:cs="Arial"/>
                          <w:sz w:val="18"/>
                          <w:szCs w:val="18"/>
                        </w:rPr>
                        <w:t>Annexe 15 - FormatCartesD_CartesL_ResidentsLongueDuree_FR.pdf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393361"/>
          <w:placeholder>
            <w:docPart w:val="D08233DD57EB4F56BE9F469152EC624E"/>
          </w:placeholder>
        </w:sdtPr>
        <w:sdtEndPr>
          <w:rPr>
            <w:rStyle w:val="Policepardfaut"/>
            <w:color w:val="auto"/>
            <w:u w:val="none"/>
          </w:rPr>
        </w:sdtEndPr>
        <w:sdtContent>
          <w:tr w:rsidR="0004617B" w:rsidRPr="008D4BC0" w14:paraId="4F458C7A" w14:textId="77777777" w:rsidTr="001E02BB">
            <w:trPr>
              <w:trHeight w:val="323"/>
            </w:trPr>
            <w:tc>
              <w:tcPr>
                <w:tcW w:w="5385" w:type="dxa"/>
              </w:tcPr>
              <w:p w14:paraId="37478EFF" w14:textId="77777777" w:rsidR="0004617B" w:rsidRPr="008D4BC0" w:rsidRDefault="001A6DAE" w:rsidP="00CC7086">
                <w:pPr>
                  <w:rPr>
                    <w:b/>
                    <w:bCs/>
                    <w:lang w:val="fr-FR"/>
                  </w:rPr>
                </w:pPr>
                <w:sdt>
                  <w:sdtPr>
                    <w:rPr>
                      <w:rStyle w:val="HL"/>
                    </w:rPr>
                    <w:alias w:val="Hyperlink(ItemUrl;LinkFilename)"/>
                    <w:tag w:val="Hyperlink(ItemUrl;LinkFilename)"/>
                    <w:id w:val="777993269"/>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32">
                      <w:r w:rsidR="00DB2652" w:rsidRPr="008D4BC0">
                        <w:rPr>
                          <w:rStyle w:val="Lienhypertexte"/>
                          <w:rFonts w:ascii="Arial" w:hAnsi="Arial" w:cs="Arial"/>
                          <w:sz w:val="18"/>
                          <w:szCs w:val="18"/>
                          <w:lang w:val="fr-FR"/>
                        </w:rPr>
                        <w:t>Annexe 16 - FormatCartesH_TravailleursHautementQualifies_FR.pdf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874570"/>
          <w:placeholder>
            <w:docPart w:val="D08233DD57EB4F56BE9F469152EC624E"/>
          </w:placeholder>
        </w:sdtPr>
        <w:sdtEndPr>
          <w:rPr>
            <w:rStyle w:val="Policepardfaut"/>
            <w:color w:val="auto"/>
            <w:u w:val="none"/>
          </w:rPr>
        </w:sdtEndPr>
        <w:sdtContent>
          <w:tr w:rsidR="0004617B" w14:paraId="1D00CC9B" w14:textId="77777777" w:rsidTr="001E02BB">
            <w:trPr>
              <w:trHeight w:val="323"/>
            </w:trPr>
            <w:tc>
              <w:tcPr>
                <w:tcW w:w="5385" w:type="dxa"/>
              </w:tcPr>
              <w:p w14:paraId="3A2AF4DE" w14:textId="77777777" w:rsidR="0004617B" w:rsidRDefault="001A6DAE" w:rsidP="00CC7086">
                <w:pPr>
                  <w:rPr>
                    <w:b/>
                    <w:bCs/>
                  </w:rPr>
                </w:pPr>
                <w:sdt>
                  <w:sdtPr>
                    <w:rPr>
                      <w:rStyle w:val="HL"/>
                    </w:rPr>
                    <w:alias w:val="Hyperlink(ItemUrl;LinkFilename)"/>
                    <w:tag w:val="Hyperlink(ItemUrl;LinkFilename)"/>
                    <w:id w:val="777714911"/>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33">
                      <w:r w:rsidR="00DB2652">
                        <w:rPr>
                          <w:rStyle w:val="Lienhypertexte"/>
                          <w:rFonts w:ascii="Arial" w:hAnsi="Arial" w:cs="Arial"/>
                          <w:sz w:val="18"/>
                          <w:szCs w:val="18"/>
                        </w:rPr>
                        <w:t>Annexe 17 - FormatCartesM_Brexit_FR.pdf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952029"/>
          <w:placeholder>
            <w:docPart w:val="D08233DD57EB4F56BE9F469152EC624E"/>
          </w:placeholder>
        </w:sdtPr>
        <w:sdtEndPr>
          <w:rPr>
            <w:rStyle w:val="Policepardfaut"/>
            <w:color w:val="auto"/>
            <w:u w:val="none"/>
          </w:rPr>
        </w:sdtEndPr>
        <w:sdtContent>
          <w:tr w:rsidR="0004617B" w:rsidRPr="008D4BC0" w14:paraId="5E686142" w14:textId="77777777" w:rsidTr="001E02BB">
            <w:trPr>
              <w:trHeight w:val="323"/>
            </w:trPr>
            <w:tc>
              <w:tcPr>
                <w:tcW w:w="5385" w:type="dxa"/>
              </w:tcPr>
              <w:p w14:paraId="42B615A0" w14:textId="77777777" w:rsidR="0004617B" w:rsidRPr="008D4BC0" w:rsidRDefault="001A6DAE" w:rsidP="00CC7086">
                <w:pPr>
                  <w:rPr>
                    <w:b/>
                    <w:bCs/>
                    <w:lang w:val="fr-FR"/>
                  </w:rPr>
                </w:pPr>
                <w:sdt>
                  <w:sdtPr>
                    <w:rPr>
                      <w:rStyle w:val="HL"/>
                    </w:rPr>
                    <w:alias w:val="Hyperlink(ItemUrl;LinkFilename)"/>
                    <w:tag w:val="Hyperlink(ItemUrl;LinkFilename)"/>
                    <w:id w:val="777523566"/>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34">
                      <w:r w:rsidR="00DB2652" w:rsidRPr="008D4BC0">
                        <w:rPr>
                          <w:rStyle w:val="Lienhypertexte"/>
                          <w:rFonts w:ascii="Arial" w:hAnsi="Arial" w:cs="Arial"/>
                          <w:sz w:val="18"/>
                          <w:szCs w:val="18"/>
                          <w:lang w:val="fr-FR"/>
                        </w:rPr>
                        <w:t>Annexe 18 - FormatCartesN_Brexit_Frontaliers_FR.pdf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824905"/>
          <w:placeholder>
            <w:docPart w:val="D08233DD57EB4F56BE9F469152EC624E"/>
          </w:placeholder>
        </w:sdtPr>
        <w:sdtEndPr>
          <w:rPr>
            <w:rStyle w:val="Policepardfaut"/>
            <w:color w:val="auto"/>
            <w:u w:val="none"/>
          </w:rPr>
        </w:sdtEndPr>
        <w:sdtContent>
          <w:tr w:rsidR="0004617B" w:rsidRPr="008D4BC0" w14:paraId="6124F490" w14:textId="77777777" w:rsidTr="001E02BB">
            <w:trPr>
              <w:trHeight w:val="323"/>
            </w:trPr>
            <w:tc>
              <w:tcPr>
                <w:tcW w:w="5385" w:type="dxa"/>
              </w:tcPr>
              <w:p w14:paraId="6567FB6A" w14:textId="77777777" w:rsidR="0004617B" w:rsidRPr="008D4BC0" w:rsidRDefault="001A6DAE" w:rsidP="00CC7086">
                <w:pPr>
                  <w:rPr>
                    <w:b/>
                    <w:bCs/>
                    <w:lang w:val="fr-FR"/>
                  </w:rPr>
                </w:pPr>
                <w:sdt>
                  <w:sdtPr>
                    <w:rPr>
                      <w:rStyle w:val="HL"/>
                    </w:rPr>
                    <w:alias w:val="Hyperlink(ItemUrl;LinkFilename)"/>
                    <w:tag w:val="Hyperlink(ItemUrl;LinkFilename)"/>
                    <w:id w:val="777536275"/>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35">
                      <w:r w:rsidR="00DB2652" w:rsidRPr="008D4BC0">
                        <w:rPr>
                          <w:rStyle w:val="Lienhypertexte"/>
                          <w:rFonts w:ascii="Arial" w:hAnsi="Arial" w:cs="Arial"/>
                          <w:sz w:val="18"/>
                          <w:szCs w:val="18"/>
                          <w:lang w:val="fr-FR"/>
                        </w:rPr>
                        <w:t>Annexe 19 - FormatCartesE_CartesEU_Sejour3Mois_FR.pdf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773925"/>
          <w:placeholder>
            <w:docPart w:val="D08233DD57EB4F56BE9F469152EC624E"/>
          </w:placeholder>
        </w:sdtPr>
        <w:sdtEndPr>
          <w:rPr>
            <w:rStyle w:val="Policepardfaut"/>
            <w:color w:val="auto"/>
            <w:u w:val="none"/>
          </w:rPr>
        </w:sdtEndPr>
        <w:sdtContent>
          <w:tr w:rsidR="0004617B" w:rsidRPr="008D4BC0" w14:paraId="2DCDEB4E" w14:textId="77777777" w:rsidTr="001E02BB">
            <w:trPr>
              <w:trHeight w:val="323"/>
            </w:trPr>
            <w:tc>
              <w:tcPr>
                <w:tcW w:w="5385" w:type="dxa"/>
              </w:tcPr>
              <w:p w14:paraId="61C71718" w14:textId="77777777" w:rsidR="0004617B" w:rsidRPr="008D4BC0" w:rsidRDefault="001A6DAE" w:rsidP="00CC7086">
                <w:pPr>
                  <w:rPr>
                    <w:b/>
                    <w:bCs/>
                    <w:lang w:val="fr-FR"/>
                  </w:rPr>
                </w:pPr>
                <w:sdt>
                  <w:sdtPr>
                    <w:rPr>
                      <w:rStyle w:val="HL"/>
                    </w:rPr>
                    <w:alias w:val="Hyperlink(ItemUrl;LinkFilename)"/>
                    <w:tag w:val="Hyperlink(ItemUrl;LinkFilename)"/>
                    <w:id w:val="777820794"/>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36">
                      <w:r w:rsidR="00DB2652" w:rsidRPr="008D4BC0">
                        <w:rPr>
                          <w:rStyle w:val="Lienhypertexte"/>
                          <w:rFonts w:ascii="Arial" w:hAnsi="Arial" w:cs="Arial"/>
                          <w:sz w:val="18"/>
                          <w:szCs w:val="18"/>
                          <w:lang w:val="fr-FR"/>
                        </w:rPr>
                        <w:t>Annexe 20 - FormatCartesE+_CartesEU+_SejourPermanent_FR.pdf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474353"/>
          <w:placeholder>
            <w:docPart w:val="D08233DD57EB4F56BE9F469152EC624E"/>
          </w:placeholder>
        </w:sdtPr>
        <w:sdtEndPr>
          <w:rPr>
            <w:rStyle w:val="Policepardfaut"/>
            <w:color w:val="auto"/>
            <w:u w:val="none"/>
          </w:rPr>
        </w:sdtEndPr>
        <w:sdtContent>
          <w:tr w:rsidR="0004617B" w:rsidRPr="008D4BC0" w14:paraId="6910BBBE" w14:textId="77777777" w:rsidTr="001E02BB">
            <w:trPr>
              <w:trHeight w:val="323"/>
            </w:trPr>
            <w:tc>
              <w:tcPr>
                <w:tcW w:w="5385" w:type="dxa"/>
              </w:tcPr>
              <w:p w14:paraId="4FC8E547" w14:textId="77777777" w:rsidR="0004617B" w:rsidRPr="008D4BC0" w:rsidRDefault="001A6DAE" w:rsidP="00CC7086">
                <w:pPr>
                  <w:rPr>
                    <w:b/>
                    <w:bCs/>
                    <w:lang w:val="fr-FR"/>
                  </w:rPr>
                </w:pPr>
                <w:sdt>
                  <w:sdtPr>
                    <w:rPr>
                      <w:rStyle w:val="HL"/>
                    </w:rPr>
                    <w:alias w:val="Hyperlink(ItemUrl;LinkFilename)"/>
                    <w:tag w:val="Hyperlink(ItemUrl;LinkFilename)"/>
                    <w:id w:val="777526823"/>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37">
                      <w:r w:rsidR="00DB2652" w:rsidRPr="008D4BC0">
                        <w:rPr>
                          <w:rStyle w:val="Lienhypertexte"/>
                          <w:rFonts w:ascii="Arial" w:hAnsi="Arial" w:cs="Arial"/>
                          <w:sz w:val="18"/>
                          <w:szCs w:val="18"/>
                          <w:lang w:val="fr-FR"/>
                        </w:rPr>
                        <w:t>Annexe 21 - FormatCartesF_Sejour3Mois_FR.pdf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077489"/>
          <w:placeholder>
            <w:docPart w:val="D08233DD57EB4F56BE9F469152EC624E"/>
          </w:placeholder>
        </w:sdtPr>
        <w:sdtEndPr>
          <w:rPr>
            <w:rStyle w:val="Policepardfaut"/>
            <w:color w:val="auto"/>
            <w:u w:val="none"/>
          </w:rPr>
        </w:sdtEndPr>
        <w:sdtContent>
          <w:tr w:rsidR="0004617B" w:rsidRPr="008D4BC0" w14:paraId="7BDBA6EF" w14:textId="77777777" w:rsidTr="001E02BB">
            <w:trPr>
              <w:trHeight w:val="323"/>
            </w:trPr>
            <w:tc>
              <w:tcPr>
                <w:tcW w:w="5385" w:type="dxa"/>
              </w:tcPr>
              <w:p w14:paraId="41FF57E4" w14:textId="77777777" w:rsidR="0004617B" w:rsidRPr="008D4BC0" w:rsidRDefault="001A6DAE" w:rsidP="00CC7086">
                <w:pPr>
                  <w:rPr>
                    <w:b/>
                    <w:bCs/>
                    <w:lang w:val="fr-FR"/>
                  </w:rPr>
                </w:pPr>
                <w:sdt>
                  <w:sdtPr>
                    <w:rPr>
                      <w:rStyle w:val="HL"/>
                    </w:rPr>
                    <w:alias w:val="Hyperlink(ItemUrl;LinkFilename)"/>
                    <w:tag w:val="Hyperlink(ItemUrl;LinkFilename)"/>
                    <w:id w:val="777439512"/>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38">
                      <w:r w:rsidR="00DB2652" w:rsidRPr="008D4BC0">
                        <w:rPr>
                          <w:rStyle w:val="Lienhypertexte"/>
                          <w:rFonts w:ascii="Arial" w:hAnsi="Arial" w:cs="Arial"/>
                          <w:sz w:val="18"/>
                          <w:szCs w:val="18"/>
                          <w:lang w:val="fr-FR"/>
                        </w:rPr>
                        <w:t>Annexe 22 - FormatCartesF+_SejourPermanent_FR.pdf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299943"/>
          <w:placeholder>
            <w:docPart w:val="D08233DD57EB4F56BE9F469152EC624E"/>
          </w:placeholder>
        </w:sdtPr>
        <w:sdtEndPr>
          <w:rPr>
            <w:rStyle w:val="Policepardfaut"/>
            <w:color w:val="auto"/>
            <w:u w:val="none"/>
          </w:rPr>
        </w:sdtEndPr>
        <w:sdtContent>
          <w:tr w:rsidR="0004617B" w:rsidRPr="008D4BC0" w14:paraId="7A69489A" w14:textId="77777777" w:rsidTr="001E02BB">
            <w:trPr>
              <w:trHeight w:val="323"/>
            </w:trPr>
            <w:tc>
              <w:tcPr>
                <w:tcW w:w="5385" w:type="dxa"/>
              </w:tcPr>
              <w:p w14:paraId="34A00840" w14:textId="77777777" w:rsidR="0004617B" w:rsidRPr="008D4BC0" w:rsidRDefault="001A6DAE" w:rsidP="00CC7086">
                <w:pPr>
                  <w:rPr>
                    <w:b/>
                    <w:bCs/>
                    <w:lang w:val="fr-FR"/>
                  </w:rPr>
                </w:pPr>
                <w:sdt>
                  <w:sdtPr>
                    <w:rPr>
                      <w:rStyle w:val="HL"/>
                    </w:rPr>
                    <w:alias w:val="Hyperlink(ItemUrl;LinkFilename)"/>
                    <w:tag w:val="Hyperlink(ItemUrl;LinkFilename)"/>
                    <w:id w:val="777336233"/>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39">
                      <w:r w:rsidR="00DB2652" w:rsidRPr="008D4BC0">
                        <w:rPr>
                          <w:rStyle w:val="Lienhypertexte"/>
                          <w:rFonts w:ascii="Arial" w:hAnsi="Arial" w:cs="Arial"/>
                          <w:sz w:val="18"/>
                          <w:szCs w:val="18"/>
                          <w:lang w:val="fr-FR"/>
                        </w:rPr>
                        <w:t>Annexe 23 - Format Annexe 8ter_FR.pdf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667153"/>
          <w:placeholder>
            <w:docPart w:val="D08233DD57EB4F56BE9F469152EC624E"/>
          </w:placeholder>
        </w:sdtPr>
        <w:sdtEndPr>
          <w:rPr>
            <w:rStyle w:val="Policepardfaut"/>
            <w:color w:val="auto"/>
            <w:u w:val="none"/>
          </w:rPr>
        </w:sdtEndPr>
        <w:sdtContent>
          <w:tr w:rsidR="0004617B" w:rsidRPr="008D4BC0" w14:paraId="5FF77B22" w14:textId="77777777" w:rsidTr="001E02BB">
            <w:trPr>
              <w:trHeight w:val="323"/>
            </w:trPr>
            <w:tc>
              <w:tcPr>
                <w:tcW w:w="5385" w:type="dxa"/>
              </w:tcPr>
              <w:p w14:paraId="3413357B" w14:textId="77777777" w:rsidR="0004617B" w:rsidRPr="008D4BC0" w:rsidRDefault="001A6DAE" w:rsidP="00CC7086">
                <w:pPr>
                  <w:rPr>
                    <w:b/>
                    <w:bCs/>
                    <w:lang w:val="fr-FR"/>
                  </w:rPr>
                </w:pPr>
                <w:sdt>
                  <w:sdtPr>
                    <w:rPr>
                      <w:rStyle w:val="HL"/>
                    </w:rPr>
                    <w:alias w:val="Hyperlink(ItemUrl;LinkFilename)"/>
                    <w:tag w:val="Hyperlink(ItemUrl;LinkFilename)"/>
                    <w:id w:val="777955109"/>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40">
                      <w:r w:rsidR="00DB2652" w:rsidRPr="008D4BC0">
                        <w:rPr>
                          <w:rStyle w:val="Lienhypertexte"/>
                          <w:rFonts w:ascii="Arial" w:hAnsi="Arial" w:cs="Arial"/>
                          <w:sz w:val="18"/>
                          <w:szCs w:val="18"/>
                          <w:lang w:val="fr-FR"/>
                        </w:rPr>
                        <w:t>Annexe 24 - Format Annexe 8quater_FR.pdf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954016"/>
          <w:placeholder>
            <w:docPart w:val="D08233DD57EB4F56BE9F469152EC624E"/>
          </w:placeholder>
        </w:sdtPr>
        <w:sdtEndPr>
          <w:rPr>
            <w:rStyle w:val="Policepardfaut"/>
            <w:color w:val="auto"/>
            <w:u w:val="none"/>
          </w:rPr>
        </w:sdtEndPr>
        <w:sdtContent>
          <w:tr w:rsidR="0004617B" w:rsidRPr="008D4BC0" w14:paraId="73E20A13" w14:textId="77777777" w:rsidTr="001E02BB">
            <w:trPr>
              <w:trHeight w:val="323"/>
            </w:trPr>
            <w:tc>
              <w:tcPr>
                <w:tcW w:w="5385" w:type="dxa"/>
              </w:tcPr>
              <w:p w14:paraId="343BC42F" w14:textId="77777777" w:rsidR="0004617B" w:rsidRPr="008D4BC0" w:rsidRDefault="001A6DAE" w:rsidP="00CC7086">
                <w:pPr>
                  <w:rPr>
                    <w:b/>
                    <w:bCs/>
                    <w:lang w:val="fr-FR"/>
                  </w:rPr>
                </w:pPr>
                <w:sdt>
                  <w:sdtPr>
                    <w:rPr>
                      <w:rStyle w:val="HL"/>
                    </w:rPr>
                    <w:alias w:val="Hyperlink(ItemUrl;LinkFilename)"/>
                    <w:tag w:val="Hyperlink(ItemUrl;LinkFilename)"/>
                    <w:id w:val="777869572"/>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41">
                      <w:r w:rsidR="00DB2652" w:rsidRPr="008D4BC0">
                        <w:rPr>
                          <w:rStyle w:val="Lienhypertexte"/>
                          <w:rFonts w:ascii="Arial" w:hAnsi="Arial" w:cs="Arial"/>
                          <w:sz w:val="18"/>
                          <w:szCs w:val="18"/>
                          <w:lang w:val="fr-FR"/>
                        </w:rPr>
                        <w:t>Annexe 25 - Format annexe 56_FR.pdf</w:t>
                      </w:r>
                    </w:hyperlink>
                  </w:sdtContent>
                </w:sdt>
              </w:p>
            </w:tc>
          </w:tr>
        </w:sdtContent>
      </w:sdt>
      <w:sdt>
        <w:sdtPr>
          <w:rPr>
            <w:rStyle w:val="HL"/>
          </w:rPr>
          <w:alias w:val="FindItems(&quot;Omzendbrieven&quot;;&quot;ContentType&quot;;&quot;Bijlage&quot;;&quot;Taal&quot;;&quot;FR&quot;;&quot;Dossier&quot;;Dossier)"/>
          <w:tag w:val="FindItems(&quot;Omzendbrieven&quot;;&quot;ContentType&quot;;&quot;Bijlage&quot;;&quot;Taal&quot;;&quot;FR&quot;;&quot;Dossier&quot;;Dossier)"/>
          <w:id w:val="777083571"/>
          <w:placeholder>
            <w:docPart w:val="D08233DD57EB4F56BE9F469152EC624E"/>
          </w:placeholder>
        </w:sdtPr>
        <w:sdtEndPr>
          <w:rPr>
            <w:rStyle w:val="Policepardfaut"/>
            <w:color w:val="auto"/>
            <w:u w:val="none"/>
          </w:rPr>
        </w:sdtEndPr>
        <w:sdtContent>
          <w:tr w:rsidR="0004617B" w14:paraId="1CDEF840" w14:textId="77777777" w:rsidTr="001E02BB">
            <w:trPr>
              <w:trHeight w:val="323"/>
            </w:trPr>
            <w:tc>
              <w:tcPr>
                <w:tcW w:w="5385" w:type="dxa"/>
              </w:tcPr>
              <w:p w14:paraId="41A97449" w14:textId="77777777" w:rsidR="0004617B" w:rsidRDefault="001A6DAE" w:rsidP="00CC7086">
                <w:pPr>
                  <w:rPr>
                    <w:b/>
                    <w:bCs/>
                  </w:rPr>
                </w:pPr>
                <w:sdt>
                  <w:sdtPr>
                    <w:rPr>
                      <w:rStyle w:val="HL"/>
                    </w:rPr>
                    <w:alias w:val="Hyperlink(ItemUrl;LinkFilename)"/>
                    <w:tag w:val="Hyperlink(ItemUrl;LinkFilename)"/>
                    <w:id w:val="777445632"/>
                    <w:placeholder>
                      <w:docPart w:val="C899BDBDF9304F35A1BC93257E634063"/>
                    </w:placeholder>
                  </w:sdtPr>
                  <w:sdtEndPr>
                    <w:rPr>
                      <w:rStyle w:val="Policepardfaut"/>
                      <w:rFonts w:ascii="Arial" w:hAnsi="Arial" w:cs="Arial"/>
                      <w:color w:val="FFFFFF" w:themeColor="background1"/>
                      <w:sz w:val="18"/>
                      <w:szCs w:val="18"/>
                      <w:u w:val="none"/>
                    </w:rPr>
                  </w:sdtEndPr>
                  <w:sdtContent>
                    <w:hyperlink r:id="rId42">
                      <w:r w:rsidR="00DB2652">
                        <w:rPr>
                          <w:rStyle w:val="Lienhypertexte"/>
                          <w:rFonts w:ascii="Arial" w:hAnsi="Arial" w:cs="Arial"/>
                          <w:sz w:val="18"/>
                          <w:szCs w:val="18"/>
                        </w:rPr>
                        <w:t>Annexe 26 - annexe 51_FR.pdf</w:t>
                      </w:r>
                    </w:hyperlink>
                  </w:sdtContent>
                </w:sdt>
              </w:p>
            </w:tc>
          </w:tr>
        </w:sdtContent>
      </w:sdt>
      <w:bookmarkEnd w:id="4" w:displacedByCustomXml="next"/>
      <w:sdt>
        <w:sdtPr>
          <w:rPr>
            <w:rStyle w:val="HL"/>
          </w:rPr>
          <w:alias w:val="FindItems(&quot;Omzendbrieven&quot;;&quot;ContentType&quot;;&quot;Bijlage&quot;;&quot;Taal&quot;;&quot;NL-FR&quot;;&quot;Dossier&quot;;Dossier)"/>
          <w:tag w:val="FindItems(&quot;Omzendbrieven&quot;;&quot;ContentType&quot;;&quot;Bijlage&quot;;&quot;Taal&quot;;&quot;NL-FR&quot;;&quot;Dossier&quot;;Dossier)"/>
          <w:id w:val="-2101319759"/>
          <w:placeholder>
            <w:docPart w:val="9C52980BF0954ADBB1A57CC5114452A0"/>
          </w:placeholder>
        </w:sdtPr>
        <w:sdtEndPr>
          <w:rPr>
            <w:rStyle w:val="Policepardfaut"/>
            <w:color w:val="auto"/>
            <w:u w:val="none"/>
          </w:rPr>
        </w:sdtEndPr>
        <w:sdtContent>
          <w:tr w:rsidR="00791660" w14:paraId="7055EF27" w14:textId="77777777" w:rsidTr="001E02BB">
            <w:trPr>
              <w:trHeight w:val="323"/>
            </w:trPr>
            <w:tc>
              <w:tcPr>
                <w:tcW w:w="5385" w:type="dxa"/>
              </w:tcPr>
              <w:p w14:paraId="7D66EB18" w14:textId="77777777" w:rsidR="00791660" w:rsidRDefault="001A6DAE" w:rsidP="00660BEE">
                <w:pPr>
                  <w:rPr>
                    <w:b/>
                    <w:bCs/>
                  </w:rPr>
                </w:pPr>
                <w:sdt>
                  <w:sdtPr>
                    <w:rPr>
                      <w:rStyle w:val="HL"/>
                    </w:rPr>
                    <w:alias w:val="Hyperlink(ItemUrl;LinkFilename)"/>
                    <w:tag w:val="Hyperlink(ItemUrl;LinkFilename)"/>
                    <w:id w:val="1161277845"/>
                    <w:placeholder>
                      <w:docPart w:val="08309E0DA6E249D184FFD87A38121B37"/>
                    </w:placeholder>
                  </w:sdtPr>
                  <w:sdtEndPr>
                    <w:rPr>
                      <w:rStyle w:val="Policepardfaut"/>
                      <w:rFonts w:ascii="Arial" w:hAnsi="Arial" w:cs="Arial"/>
                      <w:color w:val="FFFFFF" w:themeColor="background1"/>
                      <w:sz w:val="18"/>
                      <w:szCs w:val="18"/>
                      <w:u w:val="none"/>
                    </w:rPr>
                  </w:sdtEndPr>
                  <w:sdtContent>
                    <w:r w:rsidR="00DB2652">
                      <w:rPr>
                        <w:rStyle w:val="HL"/>
                        <w:rFonts w:ascii="Arial" w:hAnsi="Arial" w:cs="Arial"/>
                        <w:sz w:val="18"/>
                        <w:szCs w:val="18"/>
                      </w:rPr>
                      <w:t xml:space="preserve"> </w:t>
                    </w:r>
                  </w:sdtContent>
                </w:sdt>
              </w:p>
            </w:tc>
          </w:tr>
        </w:sdtContent>
      </w:sdt>
    </w:tbl>
    <w:p w14:paraId="2EC5136B" w14:textId="517FDF73" w:rsidR="00C732D9" w:rsidRPr="00AA7E97" w:rsidRDefault="00C732D9" w:rsidP="006151A2">
      <w:pPr>
        <w:rPr>
          <w:lang w:val="en-GB"/>
        </w:rPr>
      </w:pPr>
    </w:p>
    <w:sectPr w:rsidR="00C732D9" w:rsidRPr="00AA7E97" w:rsidSect="00A56E77">
      <w:headerReference w:type="even" r:id="rId43"/>
      <w:headerReference w:type="default" r:id="rId44"/>
      <w:footerReference w:type="even" r:id="rId45"/>
      <w:footerReference w:type="default" r:id="rId46"/>
      <w:headerReference w:type="first" r:id="rId47"/>
      <w:footerReference w:type="first" r:id="rId48"/>
      <w:pgSz w:w="12240" w:h="15840"/>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0CC0F25" w14:textId="77777777" w:rsidR="00D70B6E" w:rsidRDefault="00D70B6E" w:rsidP="006B0F9F">
      <w:pPr>
        <w:spacing w:after="0" w:line="240" w:lineRule="auto"/>
      </w:pPr>
      <w:r>
        <w:separator/>
      </w:r>
    </w:p>
  </w:endnote>
  <w:endnote w:type="continuationSeparator" w:id="0">
    <w:p w14:paraId="74627013" w14:textId="77777777" w:rsidR="00D70B6E" w:rsidRDefault="00D70B6E" w:rsidP="006B0F9F">
      <w:pPr>
        <w:spacing w:after="0" w:line="240" w:lineRule="auto"/>
      </w:pPr>
      <w:r>
        <w:continuationSeparator/>
      </w:r>
    </w:p>
  </w:endnote>
  <w:endnote w:type="continuationNotice" w:id="1">
    <w:p w14:paraId="6747CB09" w14:textId="77777777" w:rsidR="00D70B6E" w:rsidRDefault="00D70B6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55B5CB" w14:textId="77777777" w:rsidR="00A56E77" w:rsidRDefault="00A56E77">
    <w:pPr>
      <w:pStyle w:val="Pieddepag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B038B9" w14:textId="77777777" w:rsidR="005F4B64" w:rsidRDefault="005F4B64" w:rsidP="005643C5">
    <w:pPr>
      <w:pStyle w:val="Pieddepage"/>
      <w:rPr>
        <w:rFonts w:ascii="Arial" w:hAnsi="Arial" w:cs="Arial"/>
        <w:sz w:val="14"/>
        <w:szCs w:val="14"/>
        <w:lang w:val="en-GB"/>
      </w:rPr>
    </w:pPr>
  </w:p>
  <w:p w14:paraId="74079769" w14:textId="77777777" w:rsidR="005F4B64" w:rsidRDefault="005F4B64" w:rsidP="005643C5">
    <w:pPr>
      <w:pStyle w:val="Pieddepage"/>
      <w:rPr>
        <w:rFonts w:ascii="Arial" w:hAnsi="Arial" w:cs="Arial"/>
        <w:sz w:val="14"/>
        <w:szCs w:val="14"/>
        <w:lang w:val="en-GB"/>
      </w:rPr>
    </w:pPr>
  </w:p>
  <w:p w14:paraId="085D344C" w14:textId="0D63B8D9" w:rsidR="005643C5" w:rsidRPr="005F4B21" w:rsidRDefault="005643C5" w:rsidP="005643C5">
    <w:pPr>
      <w:pStyle w:val="Pieddepage"/>
      <w:rPr>
        <w:lang w:val="en-GB"/>
      </w:rPr>
    </w:pPr>
    <w:r w:rsidRPr="003321F1">
      <w:rPr>
        <w:rFonts w:ascii="Arial" w:hAnsi="Arial" w:cs="Arial"/>
        <w:sz w:val="14"/>
        <w:szCs w:val="14"/>
        <w:lang w:val="en-GB"/>
      </w:rPr>
      <w:t>Avenue Gali</w:t>
    </w:r>
    <w:r w:rsidR="00933599">
      <w:rPr>
        <w:rFonts w:ascii="Arial" w:hAnsi="Arial" w:cs="Arial"/>
        <w:sz w:val="14"/>
        <w:szCs w:val="14"/>
        <w:lang w:val="en-GB"/>
      </w:rPr>
      <w:t>l</w:t>
    </w:r>
    <w:r w:rsidRPr="003321F1">
      <w:rPr>
        <w:rFonts w:ascii="Arial" w:hAnsi="Arial" w:cs="Arial"/>
        <w:sz w:val="14"/>
        <w:szCs w:val="14"/>
        <w:lang w:val="en-GB"/>
      </w:rPr>
      <w:t xml:space="preserve">ée 5/01, 1210 </w:t>
    </w:r>
    <w:r w:rsidR="00933599">
      <w:rPr>
        <w:rFonts w:ascii="Arial" w:hAnsi="Arial" w:cs="Arial"/>
        <w:sz w:val="14"/>
        <w:szCs w:val="14"/>
        <w:lang w:val="en-GB"/>
      </w:rPr>
      <w:t>Bruxelles</w:t>
    </w:r>
    <w:r w:rsidRPr="003321F1">
      <w:rPr>
        <w:rFonts w:ascii="Arial" w:hAnsi="Arial" w:cs="Arial"/>
        <w:sz w:val="14"/>
        <w:szCs w:val="14"/>
        <w:lang w:val="en-GB"/>
      </w:rPr>
      <w:tab/>
    </w:r>
    <w:r w:rsidRPr="003321F1">
      <w:rPr>
        <w:rFonts w:ascii="Arial" w:hAnsi="Arial" w:cs="Arial"/>
        <w:sz w:val="14"/>
        <w:szCs w:val="14"/>
        <w:lang w:val="en-GB"/>
      </w:rPr>
      <w:tab/>
    </w:r>
    <w:r w:rsidR="00D15517" w:rsidRPr="00285AC1">
      <w:rPr>
        <w:rFonts w:ascii="Arial" w:hAnsi="Arial" w:cs="Arial"/>
        <w:sz w:val="14"/>
        <w:szCs w:val="14"/>
        <w:lang w:val="en-GB"/>
      </w:rPr>
      <w:t xml:space="preserve">Tel : </w:t>
    </w:r>
    <w:r w:rsidR="00D15517">
      <w:rPr>
        <w:rFonts w:ascii="Arial" w:hAnsi="Arial" w:cs="Arial"/>
        <w:sz w:val="14"/>
        <w:szCs w:val="14"/>
        <w:lang w:val="en-GB"/>
      </w:rPr>
      <w:t>02/524 97 97</w:t>
    </w:r>
    <w:r w:rsidRPr="005F4B21">
      <w:rPr>
        <w:lang w:val="en-GB"/>
      </w:rPr>
      <w:tab/>
    </w:r>
  </w:p>
  <w:p w14:paraId="31CB852A" w14:textId="3ED855CA" w:rsidR="00995CEB" w:rsidRPr="005643C5" w:rsidRDefault="001A6DAE" w:rsidP="005643C5">
    <w:pPr>
      <w:pStyle w:val="Pieddepage"/>
      <w:rPr>
        <w:lang w:val="en-GB"/>
      </w:rPr>
    </w:pPr>
    <w:sdt>
      <w:sdtPr>
        <w:rPr>
          <w:lang w:val="nl-NL"/>
        </w:rPr>
        <w:alias w:val="[Cel:Titel]"/>
        <w:tag w:val="[Cel:Titel]"/>
        <w:id w:val="1614709899"/>
        <w:placeholder>
          <w:docPart w:val="C135CFFA8D29439D87208EB1356770D2"/>
        </w:placeholder>
        <w:text/>
      </w:sdtPr>
      <w:sdtEndPr/>
      <w:sdtContent>
        <w:r w:rsidR="00DB2652">
          <w:t xml:space="preserve"> </w:t>
        </w:r>
      </w:sdtContent>
    </w:sdt>
    <w:r w:rsidR="005643C5" w:rsidRPr="005F4B21">
      <w:rPr>
        <w:lang w:val="en-GB"/>
      </w:rPr>
      <w:tab/>
    </w:r>
    <w:r w:rsidR="005643C5" w:rsidRPr="005F4B21">
      <w:rPr>
        <w:lang w:val="en-GB"/>
      </w:rPr>
      <w:tab/>
    </w:r>
    <w:r w:rsidR="005643C5" w:rsidRPr="005F4B21">
      <w:rPr>
        <w:lang w:val="en-GB"/>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836EBD" w14:textId="74F5D731" w:rsidR="005F4B64" w:rsidRDefault="0081128A">
    <w:pPr>
      <w:pStyle w:val="Pieddepage"/>
    </w:pPr>
    <w:r w:rsidRPr="003321F1">
      <w:rPr>
        <w:rFonts w:ascii="Arial" w:hAnsi="Arial" w:cs="Arial"/>
        <w:sz w:val="14"/>
        <w:szCs w:val="14"/>
        <w:lang w:val="en-GB"/>
      </w:rPr>
      <w:t>Avenue Gali</w:t>
    </w:r>
    <w:r>
      <w:rPr>
        <w:rFonts w:ascii="Arial" w:hAnsi="Arial" w:cs="Arial"/>
        <w:sz w:val="14"/>
        <w:szCs w:val="14"/>
        <w:lang w:val="en-GB"/>
      </w:rPr>
      <w:t>l</w:t>
    </w:r>
    <w:r w:rsidRPr="003321F1">
      <w:rPr>
        <w:rFonts w:ascii="Arial" w:hAnsi="Arial" w:cs="Arial"/>
        <w:sz w:val="14"/>
        <w:szCs w:val="14"/>
        <w:lang w:val="en-GB"/>
      </w:rPr>
      <w:t xml:space="preserve">ée 5/01, 1210 </w:t>
    </w:r>
    <w:r>
      <w:rPr>
        <w:rFonts w:ascii="Arial" w:hAnsi="Arial" w:cs="Arial"/>
        <w:sz w:val="14"/>
        <w:szCs w:val="14"/>
        <w:lang w:val="en-GB"/>
      </w:rPr>
      <w:t>Bruxelles</w:t>
    </w:r>
    <w:r w:rsidRPr="003321F1">
      <w:rPr>
        <w:rFonts w:ascii="Arial" w:hAnsi="Arial" w:cs="Arial"/>
        <w:sz w:val="14"/>
        <w:szCs w:val="14"/>
        <w:lang w:val="en-GB"/>
      </w:rPr>
      <w:tab/>
    </w:r>
    <w:r w:rsidRPr="003321F1">
      <w:rPr>
        <w:rFonts w:ascii="Arial" w:hAnsi="Arial" w:cs="Arial"/>
        <w:sz w:val="14"/>
        <w:szCs w:val="14"/>
        <w:lang w:val="en-GB"/>
      </w:rPr>
      <w:tab/>
      <w:t xml:space="preserve">Tel : 02 </w:t>
    </w:r>
    <w:r w:rsidR="004F139D">
      <w:rPr>
        <w:rFonts w:ascii="Arial" w:hAnsi="Arial" w:cs="Arial"/>
        <w:sz w:val="14"/>
        <w:szCs w:val="14"/>
        <w:lang w:val="en-GB"/>
      </w:rPr>
      <w:t>524 97 97</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CC85DCB" w14:textId="77777777" w:rsidR="00D70B6E" w:rsidRDefault="00D70B6E" w:rsidP="006B0F9F">
      <w:pPr>
        <w:spacing w:after="0" w:line="240" w:lineRule="auto"/>
      </w:pPr>
      <w:r>
        <w:separator/>
      </w:r>
    </w:p>
  </w:footnote>
  <w:footnote w:type="continuationSeparator" w:id="0">
    <w:p w14:paraId="6E6859D2" w14:textId="77777777" w:rsidR="00D70B6E" w:rsidRDefault="00D70B6E" w:rsidP="006B0F9F">
      <w:pPr>
        <w:spacing w:after="0" w:line="240" w:lineRule="auto"/>
      </w:pPr>
      <w:r>
        <w:continuationSeparator/>
      </w:r>
    </w:p>
  </w:footnote>
  <w:footnote w:type="continuationNotice" w:id="1">
    <w:p w14:paraId="30A3DB99" w14:textId="77777777" w:rsidR="00D70B6E" w:rsidRDefault="00D70B6E">
      <w:pPr>
        <w:spacing w:after="0" w:line="240" w:lineRule="auto"/>
      </w:pPr>
    </w:p>
  </w:footnote>
  <w:footnote w:id="2">
    <w:p w14:paraId="21C1601F" w14:textId="77777777" w:rsidR="008D4BC0" w:rsidRPr="00A9781B" w:rsidRDefault="008D4BC0" w:rsidP="008D4BC0">
      <w:pPr>
        <w:pStyle w:val="Notedebasdepage"/>
        <w:jc w:val="both"/>
        <w:rPr>
          <w:sz w:val="16"/>
        </w:rPr>
      </w:pPr>
      <w:r w:rsidRPr="00A9781B">
        <w:rPr>
          <w:rStyle w:val="Appelnotedebasdep"/>
        </w:rPr>
        <w:footnoteRef/>
      </w:r>
      <w:r w:rsidRPr="00A9781B">
        <w:t xml:space="preserve"> </w:t>
      </w:r>
      <w:r w:rsidRPr="00A9781B">
        <w:rPr>
          <w:sz w:val="16"/>
        </w:rPr>
        <w:t>La loi du 15 septembre 2006 modifiant la loi du 15 décembre 1980 sur l’accès au territoire, le séjour, l’établissement et l’éloignement des étrangers a réformé la procédure de demande d’asile et supprimé la distinction entre la phase de recevabilité et la phase de l’examen au fond à partir du 1</w:t>
      </w:r>
      <w:r w:rsidRPr="00A9781B">
        <w:rPr>
          <w:sz w:val="16"/>
          <w:vertAlign w:val="superscript"/>
        </w:rPr>
        <w:t>er</w:t>
      </w:r>
      <w:r w:rsidRPr="00A9781B">
        <w:rPr>
          <w:sz w:val="16"/>
        </w:rPr>
        <w:t xml:space="preserve"> juin 2007.  Il n’y a donc plus qu’une seule phase.</w:t>
      </w:r>
    </w:p>
    <w:p w14:paraId="12915510" w14:textId="77777777" w:rsidR="008D4BC0" w:rsidRPr="00A9781B" w:rsidRDefault="008D4BC0" w:rsidP="008D4BC0">
      <w:pPr>
        <w:pStyle w:val="Notedebasdepage"/>
        <w:jc w:val="both"/>
        <w:rPr>
          <w:sz w:val="16"/>
        </w:rPr>
      </w:pPr>
      <w:r w:rsidRPr="00A9781B">
        <w:rPr>
          <w:sz w:val="16"/>
        </w:rPr>
        <w:t>La loi du 12 janvier 2007 sur l’accueil des demandeurs d’asile et d’autres catégories déterminées d’étrangers, octroie une aide matérielle à tout demandeur d’asile qui, à partir du 1</w:t>
      </w:r>
      <w:r w:rsidRPr="00A9781B">
        <w:rPr>
          <w:sz w:val="16"/>
          <w:vertAlign w:val="superscript"/>
        </w:rPr>
        <w:t>er</w:t>
      </w:r>
      <w:r w:rsidRPr="00A9781B">
        <w:rPr>
          <w:sz w:val="16"/>
        </w:rPr>
        <w:t xml:space="preserve"> juin 2007 a demandé l’asile, en ce inclus les demandeurs d’asile qui, avant le 1</w:t>
      </w:r>
      <w:r w:rsidRPr="00A9781B">
        <w:rPr>
          <w:sz w:val="16"/>
          <w:vertAlign w:val="superscript"/>
        </w:rPr>
        <w:t>er</w:t>
      </w:r>
      <w:r w:rsidRPr="00A9781B">
        <w:rPr>
          <w:sz w:val="16"/>
        </w:rPr>
        <w:t xml:space="preserve"> juin 2007, n’ont pas encore reçu de décision de l’Office des étrangers ou du Commissariat général aux réfugiés et aux apatrides sur la recevabilité de leur demande d’asile.  Le droit à l’aide matérielle est maintenu pendant toute la procédure d’asile, y compris pendant le recours introduit devant le Conseil du Contentieux des étrangers, ainsi que pendant le recours éventuel en cassation administrative introduit devant le Conseil d’Etat.</w:t>
      </w:r>
    </w:p>
    <w:p w14:paraId="6C790B72" w14:textId="77777777" w:rsidR="008D4BC0" w:rsidRPr="00A9781B" w:rsidRDefault="008D4BC0" w:rsidP="008D4BC0">
      <w:pPr>
        <w:pStyle w:val="Notedebasdepage"/>
        <w:jc w:val="both"/>
        <w:rPr>
          <w:sz w:val="16"/>
          <w:szCs w:val="16"/>
        </w:rPr>
      </w:pPr>
      <w:r w:rsidRPr="00A9781B">
        <w:rPr>
          <w:sz w:val="16"/>
        </w:rPr>
        <w:t xml:space="preserve">L’accompagnement médical (c’est-à-dire l’aide et les soins médicaux) nécessaire pour mener une vie conforme à la dignité humaine fait partie de l’aide matérielle et est pris en charge par l’Agence fédérale pour l’accueil des demandeurs </w:t>
      </w:r>
      <w:r w:rsidRPr="00A9781B">
        <w:rPr>
          <w:sz w:val="16"/>
          <w:szCs w:val="16"/>
        </w:rPr>
        <w:t>d’asile (= Fedasil) ou le CPAS si le demandeur d’asile réside dans une initiative d’accueil locale (IAL).</w:t>
      </w:r>
    </w:p>
  </w:footnote>
  <w:footnote w:id="3">
    <w:p w14:paraId="7AB8FCF0" w14:textId="77777777" w:rsidR="008D4BC0" w:rsidRPr="00A9781B" w:rsidRDefault="008D4BC0" w:rsidP="008D4BC0">
      <w:pPr>
        <w:pStyle w:val="Notedebasdepage"/>
        <w:jc w:val="both"/>
        <w:rPr>
          <w:sz w:val="16"/>
          <w:szCs w:val="16"/>
        </w:rPr>
      </w:pPr>
      <w:r w:rsidRPr="00A9781B">
        <w:rPr>
          <w:rStyle w:val="Appelnotedebasdep"/>
          <w:sz w:val="16"/>
          <w:szCs w:val="16"/>
        </w:rPr>
        <w:footnoteRef/>
      </w:r>
      <w:r w:rsidRPr="00A9781B">
        <w:rPr>
          <w:sz w:val="16"/>
          <w:szCs w:val="16"/>
        </w:rPr>
        <w:t xml:space="preserve"> Cette section traite des pièces justificatives pour les assurés visés aux points 1 et 2 de l'introduction.</w:t>
      </w:r>
    </w:p>
  </w:footnote>
  <w:footnote w:id="4">
    <w:p w14:paraId="25CC6C04" w14:textId="77777777" w:rsidR="008D4BC0" w:rsidRPr="00A9781B" w:rsidRDefault="008D4BC0" w:rsidP="008D4BC0">
      <w:pPr>
        <w:pStyle w:val="Notedebasdepage"/>
        <w:rPr>
          <w:sz w:val="16"/>
          <w:szCs w:val="16"/>
          <w:lang w:val="fr-FR"/>
        </w:rPr>
      </w:pPr>
      <w:r w:rsidRPr="00A9781B">
        <w:rPr>
          <w:rStyle w:val="Appelnotedebasdep"/>
          <w:sz w:val="16"/>
          <w:szCs w:val="16"/>
        </w:rPr>
        <w:footnoteRef/>
      </w:r>
      <w:r w:rsidRPr="00A9781B">
        <w:rPr>
          <w:sz w:val="16"/>
          <w:szCs w:val="16"/>
          <w:lang w:val="fr-FR"/>
        </w:rPr>
        <w:t xml:space="preserve"> Anciennement intitulée « certificat d’inscription au registre des étrangers – Séjour temporaire » (jusqu’au 11 octobre 2021)</w:t>
      </w:r>
    </w:p>
  </w:footnote>
  <w:footnote w:id="5">
    <w:p w14:paraId="2E588D6D" w14:textId="77777777" w:rsidR="008D4BC0" w:rsidRPr="00A9781B" w:rsidRDefault="008D4BC0" w:rsidP="008D4BC0">
      <w:pPr>
        <w:pStyle w:val="Notedebasdepage"/>
        <w:rPr>
          <w:sz w:val="16"/>
          <w:szCs w:val="16"/>
          <w:lang w:val="fr-FR"/>
        </w:rPr>
      </w:pPr>
      <w:r w:rsidRPr="00A9781B">
        <w:rPr>
          <w:rStyle w:val="Appelnotedebasdep"/>
          <w:sz w:val="16"/>
          <w:szCs w:val="16"/>
        </w:rPr>
        <w:footnoteRef/>
      </w:r>
      <w:r w:rsidRPr="00A9781B">
        <w:rPr>
          <w:sz w:val="16"/>
          <w:szCs w:val="16"/>
          <w:lang w:val="fr-FR"/>
        </w:rPr>
        <w:t xml:space="preserve"> Anciennement intitulée « certificat d’inscription au registre des étrangers » (jusqu’au 11 octobre 2021)</w:t>
      </w:r>
    </w:p>
  </w:footnote>
  <w:footnote w:id="6">
    <w:p w14:paraId="16365C60" w14:textId="77777777" w:rsidR="008D4BC0" w:rsidRPr="00A9781B" w:rsidRDefault="008D4BC0" w:rsidP="008D4BC0">
      <w:pPr>
        <w:pStyle w:val="Notedebasdepage"/>
        <w:rPr>
          <w:lang w:val="fr-FR"/>
        </w:rPr>
      </w:pPr>
      <w:r w:rsidRPr="00A9781B">
        <w:rPr>
          <w:rStyle w:val="Appelnotedebasdep"/>
          <w:sz w:val="16"/>
          <w:szCs w:val="16"/>
        </w:rPr>
        <w:footnoteRef/>
      </w:r>
      <w:r w:rsidRPr="00A9781B">
        <w:rPr>
          <w:sz w:val="16"/>
          <w:szCs w:val="16"/>
          <w:lang w:val="fr-FR"/>
        </w:rPr>
        <w:t xml:space="preserve"> Les cartes A et B encore en circulation sont toujours valables, jusqu’à expiration de leur délai de validité.</w:t>
      </w:r>
    </w:p>
  </w:footnote>
  <w:footnote w:id="7">
    <w:p w14:paraId="3E82972E" w14:textId="77777777" w:rsidR="008D4BC0" w:rsidRPr="00A9781B" w:rsidRDefault="008D4BC0" w:rsidP="008D4BC0">
      <w:pPr>
        <w:pStyle w:val="Notedebasdepage"/>
        <w:rPr>
          <w:sz w:val="16"/>
          <w:szCs w:val="16"/>
          <w:lang w:val="fr-FR"/>
        </w:rPr>
      </w:pPr>
      <w:r w:rsidRPr="00A9781B">
        <w:rPr>
          <w:rStyle w:val="Appelnotedebasdep"/>
          <w:sz w:val="16"/>
          <w:szCs w:val="16"/>
        </w:rPr>
        <w:footnoteRef/>
      </w:r>
      <w:r w:rsidRPr="00A9781B">
        <w:rPr>
          <w:sz w:val="16"/>
          <w:szCs w:val="16"/>
          <w:lang w:val="fr-FR"/>
        </w:rPr>
        <w:t xml:space="preserve"> Anciennement intitulée « carte d’identité d’étranger » avec la lettre d’identification C (jusqu’au 11 octobre 2021). Les cartes C encore en circulation sont toujours valables, jusqu’à expiration de leur délai de validité. </w:t>
      </w:r>
    </w:p>
  </w:footnote>
  <w:footnote w:id="8">
    <w:p w14:paraId="32EEA46A" w14:textId="77777777" w:rsidR="008D4BC0" w:rsidRPr="00A9781B" w:rsidRDefault="008D4BC0" w:rsidP="008D4BC0">
      <w:pPr>
        <w:pStyle w:val="Notedebasdepage"/>
        <w:rPr>
          <w:sz w:val="16"/>
          <w:szCs w:val="16"/>
          <w:lang w:val="fr-FR"/>
        </w:rPr>
      </w:pPr>
      <w:r w:rsidRPr="00A9781B">
        <w:rPr>
          <w:rStyle w:val="Appelnotedebasdep"/>
          <w:sz w:val="16"/>
          <w:szCs w:val="16"/>
        </w:rPr>
        <w:footnoteRef/>
      </w:r>
      <w:r w:rsidRPr="00A9781B">
        <w:rPr>
          <w:sz w:val="16"/>
          <w:szCs w:val="16"/>
          <w:lang w:val="fr-FR"/>
        </w:rPr>
        <w:t xml:space="preserve"> Anciennement avec la lettre d’identification D (jusqu’au 11 octobre 2021). Les cartes D encore en circulation sont toujours valables, jusqu’à expiration de leur délai de validité.</w:t>
      </w:r>
    </w:p>
  </w:footnote>
  <w:footnote w:id="9">
    <w:p w14:paraId="08265525" w14:textId="77777777" w:rsidR="008D4BC0" w:rsidRPr="00A9781B" w:rsidRDefault="008D4BC0" w:rsidP="008D4BC0">
      <w:pPr>
        <w:pStyle w:val="Notedebasdepage"/>
        <w:rPr>
          <w:lang w:val="fr-FR"/>
        </w:rPr>
      </w:pPr>
      <w:r w:rsidRPr="00A9781B">
        <w:rPr>
          <w:rStyle w:val="Appelnotedebasdep"/>
          <w:sz w:val="16"/>
          <w:szCs w:val="16"/>
        </w:rPr>
        <w:footnoteRef/>
      </w:r>
      <w:r w:rsidRPr="00A9781B">
        <w:rPr>
          <w:sz w:val="16"/>
          <w:szCs w:val="16"/>
          <w:lang w:val="fr-FR"/>
        </w:rPr>
        <w:t xml:space="preserve"> Anciennement avec la lettre d’identification E (jusqu’au 10 mai 2021). Les cartes E encore en circulation sont toujours valables, jusqu’à expiration de leur délai de validité.</w:t>
      </w:r>
    </w:p>
  </w:footnote>
  <w:footnote w:id="10">
    <w:p w14:paraId="419D2FBA" w14:textId="77777777" w:rsidR="008D4BC0" w:rsidRPr="00A9781B" w:rsidRDefault="008D4BC0" w:rsidP="008D4BC0">
      <w:pPr>
        <w:pStyle w:val="Notedebasdepage"/>
        <w:rPr>
          <w:sz w:val="16"/>
          <w:szCs w:val="16"/>
          <w:lang w:val="fr-FR"/>
        </w:rPr>
      </w:pPr>
      <w:r w:rsidRPr="00A9781B">
        <w:rPr>
          <w:rStyle w:val="Appelnotedebasdep"/>
        </w:rPr>
        <w:footnoteRef/>
      </w:r>
      <w:r w:rsidRPr="00A9781B">
        <w:rPr>
          <w:lang w:val="fr-FR"/>
        </w:rPr>
        <w:t xml:space="preserve"> </w:t>
      </w:r>
      <w:r w:rsidRPr="00A9781B">
        <w:rPr>
          <w:sz w:val="16"/>
          <w:szCs w:val="16"/>
          <w:lang w:val="fr-FR"/>
        </w:rPr>
        <w:t>L’attestation d’enregistrement qui était reprise à l’annexe 8 est abrogé</w:t>
      </w:r>
    </w:p>
  </w:footnote>
  <w:footnote w:id="11">
    <w:p w14:paraId="463CD0C1" w14:textId="77777777" w:rsidR="008D4BC0" w:rsidRPr="00A9781B" w:rsidRDefault="008D4BC0" w:rsidP="008D4BC0">
      <w:pPr>
        <w:pStyle w:val="Notedebasdepage"/>
        <w:rPr>
          <w:lang w:val="fr-FR"/>
        </w:rPr>
      </w:pPr>
      <w:r w:rsidRPr="00A9781B">
        <w:rPr>
          <w:rStyle w:val="Appelnotedebasdep"/>
          <w:sz w:val="16"/>
          <w:szCs w:val="16"/>
        </w:rPr>
        <w:footnoteRef/>
      </w:r>
      <w:r w:rsidRPr="00A9781B">
        <w:rPr>
          <w:sz w:val="16"/>
          <w:szCs w:val="16"/>
          <w:lang w:val="fr-FR"/>
        </w:rPr>
        <w:t xml:space="preserve"> Anciennement avec la lettre d’identification E+ (jusqu’au 10 mai 2021). Les cartes E+ encore en circulation sont toujours valables, jusqu’à expiration de leur délai de validité.</w:t>
      </w:r>
    </w:p>
  </w:footnote>
  <w:footnote w:id="12">
    <w:p w14:paraId="26216251" w14:textId="77777777" w:rsidR="008D4BC0" w:rsidRPr="00A9781B" w:rsidRDefault="008D4BC0" w:rsidP="008D4BC0">
      <w:pPr>
        <w:pStyle w:val="Notedebasdepage"/>
        <w:rPr>
          <w:lang w:val="fr-FR"/>
        </w:rPr>
      </w:pPr>
      <w:r w:rsidRPr="00A9781B">
        <w:rPr>
          <w:rStyle w:val="Appelnotedebasdep"/>
          <w:sz w:val="16"/>
          <w:szCs w:val="16"/>
        </w:rPr>
        <w:footnoteRef/>
      </w:r>
      <w:r w:rsidRPr="00A9781B">
        <w:rPr>
          <w:sz w:val="16"/>
          <w:szCs w:val="16"/>
          <w:lang w:val="fr-FR"/>
        </w:rPr>
        <w:t xml:space="preserve"> Le document papier attestant de la permanence du séjour qui était repris en annexe 8 est abrogé</w:t>
      </w:r>
    </w:p>
  </w:footnote>
  <w:footnote w:id="13">
    <w:p w14:paraId="69C58DF9" w14:textId="77777777" w:rsidR="008D4BC0" w:rsidRPr="00A9781B" w:rsidRDefault="008D4BC0" w:rsidP="008D4BC0">
      <w:pPr>
        <w:pStyle w:val="Notedebasdepage"/>
        <w:rPr>
          <w:lang w:val="fr-FR"/>
        </w:rPr>
      </w:pPr>
      <w:r w:rsidRPr="00A9781B">
        <w:rPr>
          <w:rStyle w:val="Appelnotedebasdep"/>
          <w:sz w:val="16"/>
          <w:szCs w:val="16"/>
        </w:rPr>
        <w:footnoteRef/>
      </w:r>
      <w:r w:rsidRPr="00A9781B">
        <w:rPr>
          <w:sz w:val="16"/>
          <w:szCs w:val="16"/>
          <w:lang w:val="fr-FR"/>
        </w:rPr>
        <w:t xml:space="preserve"> A l’exception des annexes 8 ter et 8 quater qui sont acceptées le temps de la production de cartes Eu et EU+</w:t>
      </w:r>
    </w:p>
  </w:footnote>
  <w:footnote w:id="14">
    <w:p w14:paraId="5AE46D69" w14:textId="77777777" w:rsidR="008D4BC0" w:rsidRPr="00A9781B" w:rsidRDefault="008D4BC0" w:rsidP="008D4BC0">
      <w:pPr>
        <w:pStyle w:val="Notedebasdepage"/>
        <w:rPr>
          <w:sz w:val="16"/>
          <w:szCs w:val="16"/>
          <w:lang w:val="fr-FR"/>
        </w:rPr>
      </w:pPr>
      <w:r w:rsidRPr="00A9781B">
        <w:rPr>
          <w:rStyle w:val="Appelnotedebasdep"/>
          <w:sz w:val="16"/>
          <w:szCs w:val="16"/>
        </w:rPr>
        <w:footnoteRef/>
      </w:r>
      <w:r w:rsidRPr="00A9781B">
        <w:rPr>
          <w:sz w:val="16"/>
          <w:szCs w:val="16"/>
          <w:lang w:val="fr-FR"/>
        </w:rPr>
        <w:t xml:space="preserve"> </w:t>
      </w:r>
      <w:hyperlink r:id="rId1" w:history="1">
        <w:r w:rsidRPr="00A9781B">
          <w:rPr>
            <w:rStyle w:val="Lienhypertexte"/>
            <w:sz w:val="16"/>
            <w:szCs w:val="16"/>
            <w:lang w:val="fr-FR"/>
          </w:rPr>
          <w:t>Ressortissants de pays tiers | IBZ</w:t>
        </w:r>
      </w:hyperlink>
      <w:r w:rsidRPr="00A9781B">
        <w:rPr>
          <w:sz w:val="16"/>
          <w:szCs w:val="16"/>
        </w:rPr>
        <w:fldChar w:fldCharType="begin"/>
      </w:r>
      <w:r w:rsidRPr="00A9781B">
        <w:rPr>
          <w:sz w:val="16"/>
          <w:szCs w:val="16"/>
        </w:rPr>
        <w:instrText>https://dofi.ibz.be/fr/themes/propos/cartes-electroniques-pour-etrangers/ressortissants-de-pays-tiers</w:instrText>
      </w:r>
      <w:r w:rsidRPr="00A9781B">
        <w:rPr>
          <w:sz w:val="16"/>
          <w:szCs w:val="16"/>
        </w:rPr>
        <w:fldChar w:fldCharType="separate"/>
      </w:r>
      <w:r w:rsidRPr="00A9781B">
        <w:rPr>
          <w:rStyle w:val="Lienhypertexte"/>
          <w:sz w:val="16"/>
          <w:szCs w:val="16"/>
        </w:rPr>
        <w:t>Ressortissants de pays tiers | IBZ</w:t>
      </w:r>
      <w:r w:rsidRPr="00A9781B">
        <w:rPr>
          <w:sz w:val="16"/>
          <w:szCs w:val="16"/>
        </w:rPr>
        <w:fldChar w:fldCharType="end"/>
      </w:r>
    </w:p>
  </w:footnote>
  <w:footnote w:id="15">
    <w:p w14:paraId="08463AD3" w14:textId="77777777" w:rsidR="008D4BC0" w:rsidRPr="00A9781B" w:rsidRDefault="008D4BC0" w:rsidP="008D4BC0">
      <w:pPr>
        <w:pStyle w:val="Notedebasdepage"/>
        <w:rPr>
          <w:lang w:val="fr-FR"/>
        </w:rPr>
      </w:pPr>
      <w:r w:rsidRPr="00A9781B">
        <w:rPr>
          <w:rStyle w:val="Appelnotedebasdep"/>
          <w:sz w:val="16"/>
          <w:szCs w:val="16"/>
        </w:rPr>
        <w:footnoteRef/>
      </w:r>
      <w:r w:rsidRPr="00A9781B">
        <w:rPr>
          <w:sz w:val="16"/>
          <w:szCs w:val="16"/>
          <w:lang w:val="fr-FR"/>
        </w:rPr>
        <w:t xml:space="preserve"> Article 49 de la loi du 15 décembre 1980 sur l'accès au territoire, le séjour, l'établissement et l'éloignement des étrangers</w:t>
      </w:r>
    </w:p>
  </w:footnote>
  <w:footnote w:id="16">
    <w:p w14:paraId="094B76CA" w14:textId="77777777" w:rsidR="008D4BC0" w:rsidRPr="00A9781B" w:rsidRDefault="008D4BC0" w:rsidP="008D4BC0">
      <w:pPr>
        <w:pStyle w:val="Notedebasdepage"/>
        <w:rPr>
          <w:lang w:val="fr-FR"/>
        </w:rPr>
      </w:pPr>
      <w:r w:rsidRPr="00A9781B">
        <w:rPr>
          <w:rStyle w:val="Appelnotedebasdep"/>
          <w:sz w:val="16"/>
          <w:szCs w:val="16"/>
        </w:rPr>
        <w:footnoteRef/>
      </w:r>
      <w:r w:rsidRPr="00A9781B">
        <w:rPr>
          <w:sz w:val="16"/>
          <w:szCs w:val="16"/>
          <w:lang w:val="fr-FR"/>
        </w:rPr>
        <w:t xml:space="preserve"> Comme évoqué en amont, depuis le 11 octobre 2022, une série de preuves ont changé de nom et/ou de format. Leur durée de validité a dans certains cas également été impacté. Les anciennes durées de validité sont à retrouver sur le site de l’Office des étrangers (SPF Intérieur) : </w:t>
      </w:r>
      <w:hyperlink r:id="rId2" w:history="1">
        <w:r w:rsidRPr="00A9781B">
          <w:rPr>
            <w:rStyle w:val="Lienhypertexte"/>
            <w:sz w:val="16"/>
            <w:szCs w:val="16"/>
            <w:lang w:val="fr-FR"/>
          </w:rPr>
          <w:t>Cartes électroniques pour étrangers | IBZ</w:t>
        </w:r>
      </w:hyperlink>
      <w:r w:rsidRPr="00A9781B">
        <w:rPr>
          <w:lang w:val="fr-FR"/>
        </w:rPr>
        <w:t xml:space="preserve">  </w:t>
      </w:r>
    </w:p>
  </w:footnote>
  <w:footnote w:id="17">
    <w:p w14:paraId="2F18D776" w14:textId="77777777" w:rsidR="008D4BC0" w:rsidRPr="00A9781B" w:rsidRDefault="008D4BC0" w:rsidP="008D4BC0">
      <w:pPr>
        <w:pStyle w:val="Notedebasdepage"/>
        <w:rPr>
          <w:lang w:val="fr-FR"/>
        </w:rPr>
      </w:pPr>
      <w:r w:rsidRPr="00A9781B">
        <w:rPr>
          <w:rStyle w:val="Appelnotedebasdep"/>
        </w:rPr>
        <w:footnoteRef/>
      </w:r>
      <w:r w:rsidRPr="00A9781B">
        <w:rPr>
          <w:lang w:val="fr-FR"/>
        </w:rPr>
        <w:t xml:space="preserve"> </w:t>
      </w:r>
      <w:r w:rsidRPr="00A9781B">
        <w:rPr>
          <w:sz w:val="16"/>
          <w:szCs w:val="16"/>
          <w:lang w:val="fr-FR"/>
        </w:rPr>
        <w:t>Anciennement intitulée « carte d’identité d’étranger » avec la lettre d’identification C (jusqu’au 11 octobre 2021)</w:t>
      </w:r>
    </w:p>
  </w:footnote>
  <w:footnote w:id="18">
    <w:p w14:paraId="670E868F" w14:textId="77777777" w:rsidR="008D4BC0" w:rsidRPr="00A9781B" w:rsidRDefault="008D4BC0" w:rsidP="008D4BC0">
      <w:pPr>
        <w:pStyle w:val="Notedebasdepage"/>
        <w:rPr>
          <w:lang w:val="fr-FR"/>
        </w:rPr>
      </w:pPr>
      <w:r w:rsidRPr="00A9781B">
        <w:rPr>
          <w:rStyle w:val="Appelnotedebasdep"/>
        </w:rPr>
        <w:footnoteRef/>
      </w:r>
      <w:r w:rsidRPr="00A9781B">
        <w:rPr>
          <w:sz w:val="16"/>
          <w:szCs w:val="16"/>
          <w:lang w:val="fr-FR"/>
        </w:rPr>
        <w:t xml:space="preserve"> Anciennement avec la lettre d’identification D (jusqu’au 11 octobre 2021)</w:t>
      </w:r>
    </w:p>
  </w:footnote>
  <w:footnote w:id="19">
    <w:p w14:paraId="334CFABC" w14:textId="77777777" w:rsidR="008D4BC0" w:rsidRPr="00A9781B" w:rsidRDefault="008D4BC0" w:rsidP="008D4BC0">
      <w:pPr>
        <w:pStyle w:val="Notedebasdepage"/>
        <w:rPr>
          <w:lang w:val="fr-FR"/>
        </w:rPr>
      </w:pPr>
      <w:r w:rsidRPr="00A9781B">
        <w:rPr>
          <w:rStyle w:val="Appelnotedebasdep"/>
        </w:rPr>
        <w:footnoteRef/>
      </w:r>
      <w:r w:rsidRPr="00A9781B">
        <w:rPr>
          <w:lang w:val="fr-FR"/>
        </w:rPr>
        <w:t xml:space="preserve"> </w:t>
      </w:r>
      <w:r w:rsidRPr="00A9781B">
        <w:rPr>
          <w:sz w:val="16"/>
          <w:szCs w:val="16"/>
          <w:lang w:val="fr-FR"/>
        </w:rPr>
        <w:t>Anciennement avec la lettre d’identification E (jusqu’au 10 mai 2021)</w:t>
      </w:r>
    </w:p>
  </w:footnote>
  <w:footnote w:id="20">
    <w:p w14:paraId="2B3BCF85" w14:textId="77777777" w:rsidR="008D4BC0" w:rsidRPr="00A9781B" w:rsidRDefault="008D4BC0" w:rsidP="008D4BC0">
      <w:pPr>
        <w:pStyle w:val="Notedebasdepage"/>
        <w:rPr>
          <w:lang w:val="fr-FR"/>
        </w:rPr>
      </w:pPr>
      <w:r w:rsidRPr="00A9781B">
        <w:rPr>
          <w:rStyle w:val="Appelnotedebasdep"/>
        </w:rPr>
        <w:footnoteRef/>
      </w:r>
      <w:r w:rsidRPr="00A9781B">
        <w:rPr>
          <w:lang w:val="fr-FR"/>
        </w:rPr>
        <w:t xml:space="preserve"> </w:t>
      </w:r>
      <w:r w:rsidRPr="00A9781B">
        <w:rPr>
          <w:sz w:val="16"/>
          <w:szCs w:val="16"/>
          <w:lang w:val="fr-FR"/>
        </w:rPr>
        <w:t>Anciennement avec la lettre d’identification E+ (jusqu’au 10 mai 2021)</w:t>
      </w:r>
    </w:p>
  </w:footnote>
  <w:footnote w:id="21">
    <w:p w14:paraId="3094F743" w14:textId="77777777" w:rsidR="008D4BC0" w:rsidRPr="00A9781B" w:rsidRDefault="008D4BC0" w:rsidP="008D4BC0">
      <w:pPr>
        <w:pStyle w:val="Notedebasdepage"/>
        <w:jc w:val="both"/>
      </w:pPr>
      <w:r w:rsidRPr="00A9781B">
        <w:rPr>
          <w:rStyle w:val="Appelnotedebasdep"/>
        </w:rPr>
        <w:footnoteRef/>
      </w:r>
      <w:r w:rsidRPr="00A9781B">
        <w:t xml:space="preserve"> </w:t>
      </w:r>
      <w:r w:rsidRPr="00A9781B">
        <w:rPr>
          <w:sz w:val="16"/>
        </w:rPr>
        <w:t>En octobre 2020, le nombre de personnes dans cette situation est encore de 11.</w:t>
      </w:r>
    </w:p>
  </w:footnote>
  <w:footnote w:id="22">
    <w:p w14:paraId="5DDE85ED" w14:textId="77777777" w:rsidR="008D4BC0" w:rsidRPr="00A9781B" w:rsidRDefault="008D4BC0" w:rsidP="008D4BC0">
      <w:pPr>
        <w:pStyle w:val="Notedebasdepage"/>
        <w:jc w:val="both"/>
      </w:pPr>
      <w:r w:rsidRPr="00A9781B">
        <w:rPr>
          <w:rStyle w:val="Appelnotedebasdep"/>
          <w:sz w:val="16"/>
        </w:rPr>
        <w:footnoteRef/>
      </w:r>
      <w:r w:rsidRPr="00A9781B">
        <w:rPr>
          <w:sz w:val="16"/>
        </w:rPr>
        <w:t xml:space="preserve"> Selon la raison pour laquelle l'annexe 15 a été délivrée et donc selon la case cochée par l'administration communale (par exemple si la case 5 ou 6 est cochée, l’OA ne peut pas inscrire la personne en tant que résident).  Voir annexe avec le numéro d’ordre 8.</w:t>
      </w:r>
    </w:p>
  </w:footnote>
  <w:footnote w:id="23">
    <w:p w14:paraId="3CC4C4F7" w14:textId="77777777" w:rsidR="008D4BC0" w:rsidRPr="00A9781B" w:rsidRDefault="008D4BC0" w:rsidP="008D4BC0">
      <w:pPr>
        <w:pStyle w:val="Notedebasdepage"/>
        <w:jc w:val="both"/>
      </w:pPr>
      <w:r w:rsidRPr="00A9781B">
        <w:rPr>
          <w:rStyle w:val="Appelnotedebasdep"/>
        </w:rPr>
        <w:footnoteRef/>
      </w:r>
      <w:r w:rsidRPr="00A9781B">
        <w:t xml:space="preserve">  </w:t>
      </w:r>
      <w:r w:rsidRPr="00A9781B">
        <w:rPr>
          <w:sz w:val="16"/>
          <w:szCs w:val="16"/>
        </w:rPr>
        <w:t>La 10</w:t>
      </w:r>
      <w:r w:rsidRPr="00A9781B">
        <w:rPr>
          <w:sz w:val="16"/>
          <w:szCs w:val="16"/>
          <w:vertAlign w:val="superscript"/>
        </w:rPr>
        <w:t>ème</w:t>
      </w:r>
      <w:r w:rsidRPr="00A9781B">
        <w:rPr>
          <w:sz w:val="16"/>
          <w:szCs w:val="16"/>
        </w:rPr>
        <w:t xml:space="preserve"> annexe de cette circulaire donne un aperçu schématique du moment où les annexes 49 et 15 sont émises, de la durée de validité des certificats pour chaque scénario, de la possibilité de prolonger cette période, de l'inclusion ou non de l’intéressé dans le registre national et de la référence réglementaire.</w:t>
      </w:r>
    </w:p>
  </w:footnote>
  <w:footnote w:id="24">
    <w:p w14:paraId="63C518D6" w14:textId="77777777" w:rsidR="008D4BC0" w:rsidRPr="00A9781B" w:rsidRDefault="008D4BC0" w:rsidP="008D4BC0">
      <w:pPr>
        <w:pStyle w:val="Notedebasdepage"/>
        <w:jc w:val="both"/>
      </w:pPr>
      <w:r w:rsidRPr="00A9781B">
        <w:rPr>
          <w:rStyle w:val="Appelnotedebasdep"/>
          <w:sz w:val="16"/>
        </w:rPr>
        <w:footnoteRef/>
      </w:r>
      <w:r w:rsidRPr="00A9781B">
        <w:rPr>
          <w:sz w:val="16"/>
        </w:rPr>
        <w:t xml:space="preserve"> La Cour de justice de l’Union européenne a condamné cette pratique en ce qui concerne le regroupement familial avec un ressortissant de pays tiers ou avec un citoyen de l’Union.</w:t>
      </w:r>
    </w:p>
  </w:footnote>
  <w:footnote w:id="25">
    <w:p w14:paraId="1B56B32B" w14:textId="77777777" w:rsidR="008D4BC0" w:rsidRPr="00A9781B" w:rsidRDefault="008D4BC0" w:rsidP="008D4BC0">
      <w:pPr>
        <w:pStyle w:val="Notedebasdepage"/>
      </w:pPr>
      <w:r w:rsidRPr="00A9781B">
        <w:rPr>
          <w:rStyle w:val="Appelnotedebasdep"/>
          <w:sz w:val="16"/>
        </w:rPr>
        <w:footnoteRef/>
      </w:r>
      <w:r w:rsidRPr="00A9781B">
        <w:rPr>
          <w:sz w:val="16"/>
        </w:rPr>
        <w:t xml:space="preserve"> </w:t>
      </w:r>
      <w:hyperlink r:id="rId3" w:history="1">
        <w:r w:rsidRPr="00A9781B">
          <w:rPr>
            <w:rStyle w:val="Lienhypertexte"/>
          </w:rPr>
          <w:t>Brexit | IBZ</w:t>
        </w:r>
      </w:hyperlink>
    </w:p>
  </w:footnote>
  <w:footnote w:id="26">
    <w:p w14:paraId="682441E6" w14:textId="77777777" w:rsidR="008D4BC0" w:rsidRPr="00A9781B" w:rsidRDefault="008D4BC0" w:rsidP="008D4BC0">
      <w:pPr>
        <w:pStyle w:val="Notedebasdepage"/>
        <w:rPr>
          <w:sz w:val="16"/>
          <w:szCs w:val="16"/>
        </w:rPr>
      </w:pPr>
      <w:r w:rsidRPr="00A9781B">
        <w:rPr>
          <w:rStyle w:val="Appelnotedebasdep"/>
        </w:rPr>
        <w:footnoteRef/>
      </w:r>
      <w:r w:rsidRPr="00A9781B">
        <w:t xml:space="preserve"> </w:t>
      </w:r>
      <w:r w:rsidRPr="00A9781B">
        <w:rPr>
          <w:sz w:val="16"/>
          <w:szCs w:val="16"/>
        </w:rPr>
        <w:t xml:space="preserve">Exemple : un assuré détenteur à présent de cette annexe 51 a travaillé, était inscrit en qualité de titulaire salarié et pendant un trimestre n’a plus de travail ou de chômage. </w:t>
      </w:r>
    </w:p>
    <w:p w14:paraId="5201071F" w14:textId="77777777" w:rsidR="008D4BC0" w:rsidRPr="00A9781B" w:rsidRDefault="008D4BC0" w:rsidP="008D4BC0">
      <w:pPr>
        <w:pStyle w:val="Notedebasdepage"/>
      </w:pPr>
      <w:r w:rsidRPr="00A9781B">
        <w:rPr>
          <w:sz w:val="16"/>
          <w:szCs w:val="16"/>
        </w:rPr>
        <w:t>En tentant de régulariser ce trimestre vide, l’O.A. peut se baser sur l’annexe 51 pour cette période pour inscrire (éventuellement pour la première fois) dans la qualité de résident. On est en effet certain que le concerné est autorisé au séjour de plus de trois mois dans le Royaume.</w:t>
      </w:r>
    </w:p>
  </w:footnote>
  <w:footnote w:id="27">
    <w:p w14:paraId="0C7AFFB0" w14:textId="77777777" w:rsidR="008D4BC0" w:rsidRPr="00A9781B" w:rsidRDefault="008D4BC0" w:rsidP="008D4BC0">
      <w:pPr>
        <w:pStyle w:val="Notedebasdepage"/>
        <w:jc w:val="both"/>
        <w:rPr>
          <w:sz w:val="16"/>
        </w:rPr>
      </w:pPr>
      <w:r w:rsidRPr="00A9781B">
        <w:rPr>
          <w:rStyle w:val="Appelnotedebasdep"/>
          <w:sz w:val="16"/>
        </w:rPr>
        <w:footnoteRef/>
      </w:r>
      <w:r w:rsidRPr="00A9781B">
        <w:rPr>
          <w:sz w:val="16"/>
        </w:rPr>
        <w:t xml:space="preserve"> L'annexe avec le numéro d'ordre 7 reprend le</w:t>
      </w:r>
      <w:r w:rsidRPr="00A9781B">
        <w:t xml:space="preserve"> </w:t>
      </w:r>
      <w:r w:rsidRPr="00A9781B">
        <w:rPr>
          <w:sz w:val="16"/>
        </w:rPr>
        <w:t>Guide du protocole Immunités et privilèges du SPF Affaires Etrangères. Ce Guide contient des informations pratiques sur tous les aspects couverts par le Service P1 « Privilèges et Immunités » de la direction du Protocole : la délivrance de cartes d’identité spéciales, les immunités et les privilèges (fiscaux), la sécurité des bâtiments des missions, les plaques d’immatriculation CD et les permis de conduire. Plus d'informations sur les types de pièces d'identité sont disponibles dans l'annexe à cette circulaire avec le numéro d’ordre 9. Il s'agit d'un document du SPF Affaires intérieures, Direction Institutions et Population.</w:t>
      </w:r>
    </w:p>
  </w:footnote>
  <w:footnote w:id="28">
    <w:p w14:paraId="65AFCB17" w14:textId="77777777" w:rsidR="008D4BC0" w:rsidRDefault="008D4BC0" w:rsidP="008D4BC0">
      <w:pPr>
        <w:pStyle w:val="Notedebasdepage"/>
        <w:jc w:val="both"/>
      </w:pPr>
      <w:r w:rsidRPr="00A9781B">
        <w:rPr>
          <w:rStyle w:val="Appelnotedebasdep"/>
          <w:sz w:val="16"/>
        </w:rPr>
        <w:footnoteRef/>
      </w:r>
      <w:r w:rsidRPr="00A9781B">
        <w:rPr>
          <w:sz w:val="16"/>
        </w:rPr>
        <w:t xml:space="preserve"> Certaines personnes munies d'une carte d'identité spéciale comme les domestiques privés employés par des agents diplomatiques ou consulaires qui représentent un pays auquel la Belgique est liée par un accord bilatéral sur la sécurité sociale (cf. circulaires diplomates soumis à l'ONSS). Les mêmes règles leur sont applicables que pour le personnel des organisations internationales.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EB20E3" w14:textId="77777777" w:rsidR="00A56E77" w:rsidRDefault="00A56E77">
    <w:pPr>
      <w:pStyle w:val="En-tt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8E6339" w14:textId="4B9F2480" w:rsidR="0076380B" w:rsidRDefault="0076380B">
    <w:pPr>
      <w:pStyle w:val="En-tte"/>
    </w:pPr>
    <w:r>
      <w:tab/>
    </w:r>
    <w:r>
      <w:tab/>
    </w:r>
    <w:r>
      <w:fldChar w:fldCharType="begin"/>
    </w:r>
    <w:r>
      <w:instrText xml:space="preserve"> PAGE   \* MERGEFORMAT </w:instrText>
    </w:r>
    <w:r>
      <w:fldChar w:fldCharType="separate"/>
    </w:r>
    <w:r>
      <w:rPr>
        <w:noProof/>
      </w:rPr>
      <w:t>1</w:t>
    </w:r>
    <w:r>
      <w:rPr>
        <w:noProof/>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A961D2" w14:textId="564FD576" w:rsidR="00933599" w:rsidRPr="003321F1" w:rsidRDefault="00933599" w:rsidP="00933599">
    <w:pPr>
      <w:pStyle w:val="En-tte"/>
      <w:rPr>
        <w:rFonts w:ascii="Arial" w:hAnsi="Arial" w:cs="Arial"/>
        <w:b/>
        <w:bCs/>
        <w:sz w:val="36"/>
        <w:szCs w:val="36"/>
        <w:lang w:val="fr-BE"/>
      </w:rPr>
    </w:pPr>
    <w:r w:rsidRPr="006B0F9F">
      <w:rPr>
        <w:noProof/>
        <w:sz w:val="16"/>
        <w:szCs w:val="16"/>
        <w:lang w:val="en-GB" w:eastAsia="en-GB"/>
      </w:rPr>
      <mc:AlternateContent>
        <mc:Choice Requires="wps">
          <w:drawing>
            <wp:anchor distT="0" distB="0" distL="114300" distR="114300" simplePos="0" relativeHeight="251659264" behindDoc="0" locked="0" layoutInCell="1" allowOverlap="1" wp14:anchorId="0ABBC729" wp14:editId="60D42DC9">
              <wp:simplePos x="0" y="0"/>
              <wp:positionH relativeFrom="column">
                <wp:posOffset>13335</wp:posOffset>
              </wp:positionH>
              <wp:positionV relativeFrom="paragraph">
                <wp:posOffset>244531</wp:posOffset>
              </wp:positionV>
              <wp:extent cx="1925955" cy="12065"/>
              <wp:effectExtent l="0" t="0" r="36195" b="26035"/>
              <wp:wrapNone/>
              <wp:docPr id="1" name="Straight Connector 1"/>
              <wp:cNvGraphicFramePr/>
              <a:graphic xmlns:a="http://schemas.openxmlformats.org/drawingml/2006/main">
                <a:graphicData uri="http://schemas.microsoft.com/office/word/2010/wordprocessingShape">
                  <wps:wsp>
                    <wps:cNvCnPr/>
                    <wps:spPr>
                      <a:xfrm flipV="1">
                        <a:off x="0" y="0"/>
                        <a:ext cx="1925955" cy="12065"/>
                      </a:xfrm>
                      <a:prstGeom prst="line">
                        <a:avLst/>
                      </a:prstGeom>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v:line id="Straight Connector 1" style="position:absolute;flip:y;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black [3200]" strokeweight=".5pt" from="1.05pt,19.25pt" to="152.7pt,20.2pt" w14:anchorId="1CC81CE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rk+2wAEAAMUDAAAOAAAAZHJzL2Uyb0RvYy54bWysU02P0zAQvSPxHyzfaZJKXbFR0z10BRcE&#10;FQt79zrjxsJfGpsm/feMnTYgQAit9mLF9ntv5j1PtneTNewEGLV3HW9WNWfgpO+1O3b865d3b95y&#10;FpNwvTDeQcfPEPnd7vWr7RhaWPvBmx6QkYiL7Rg6PqQU2qqKcgAr4soHcHSpPFqRaIvHqkcxkro1&#10;1bqub6rRYx/QS4iRTu/nS74r+kqBTJ+UipCY6Tj1lsqKZX3Ka7XbivaIIgxaXtoQz+jCCu2o6CJ1&#10;L5Jg31H/IWW1RB+9SivpbeWV0hKKB3LT1L+5eRhEgOKFwolhiSm+nKz8eDog0z29HWdOWHqih4RC&#10;H4fE9t45CtAja3JOY4gtwffugJddDAfMpieFlimjw2OWySdkjE0l5fOSMkyJSTpsbteb282GM0l3&#10;zbq+2WT1apbJ5IAxvQdvWf7ouNEuhyBacfoQ0wy9QoiX25obKV/pbCCDjfsMiozlgoVdRgr2BtlJ&#10;0DD034opKluQmaK0MQup/jfpgs00KGP2v8QFXSp6lxai1c7j36qm6dqqmvFX17PXbPvJ9+fyLCUO&#10;mpUS6GWu8zD+ui/0n3/f7gcAAAD//wMAUEsDBBQABgAIAAAAIQB95u6h2gAAAAcBAAAPAAAAZHJz&#10;L2Rvd25yZXYueG1sTI7BbsIwEETvlfoP1lbqrdhAQlHIBlEk1DPQCzcnXpKo8TqNDYS/rzm1x9GM&#10;3rx8PdpOXGnwrWOE6USBIK6cablG+Dru3pYgfNBsdOeYEO7kYV08P+U6M+7Ge7oeQi0ihH2mEZoQ&#10;+kxKXzVktZ+4njh2ZzdYHWIcamkGfYtw28mZUgtpdcvxodE9bRuqvg8Xi3D8tGosQ7sl/nlXm9NH&#10;uuBTivj6Mm5WIAKN4W8MD/2oDkV0Kt2FjRcdwmwahwjzZQoi1nOVJiBKhEQlIItc/vcvfgEAAP//&#10;AwBQSwECLQAUAAYACAAAACEAtoM4kv4AAADhAQAAEwAAAAAAAAAAAAAAAAAAAAAAW0NvbnRlbnRf&#10;VHlwZXNdLnhtbFBLAQItABQABgAIAAAAIQA4/SH/1gAAAJQBAAALAAAAAAAAAAAAAAAAAC8BAABf&#10;cmVscy8ucmVsc1BLAQItABQABgAIAAAAIQBGrk+2wAEAAMUDAAAOAAAAAAAAAAAAAAAAAC4CAABk&#10;cnMvZTJvRG9jLnhtbFBLAQItABQABgAIAAAAIQB95u6h2gAAAAcBAAAPAAAAAAAAAAAAAAAAABoE&#10;AABkcnMvZG93bnJldi54bWxQSwUGAAAAAAQABADzAAAAIQUAAAAA&#10;">
              <v:stroke joinstyle="miter"/>
            </v:line>
          </w:pict>
        </mc:Fallback>
      </mc:AlternateContent>
    </w:r>
    <w:r w:rsidRPr="003321F1">
      <w:rPr>
        <w:rFonts w:ascii="Arial" w:hAnsi="Arial" w:cs="Arial"/>
        <w:b/>
        <w:bCs/>
        <w:sz w:val="36"/>
        <w:szCs w:val="36"/>
        <w:lang w:val="fr-BE"/>
      </w:rPr>
      <w:t>I.N.A.M.I.</w:t>
    </w:r>
    <w:r w:rsidR="0076380B">
      <w:rPr>
        <w:rFonts w:ascii="Arial" w:hAnsi="Arial" w:cs="Arial"/>
        <w:b/>
        <w:bCs/>
        <w:sz w:val="36"/>
        <w:szCs w:val="36"/>
        <w:lang w:val="fr-BE"/>
      </w:rPr>
      <w:tab/>
    </w:r>
    <w:r w:rsidR="0076380B">
      <w:rPr>
        <w:rFonts w:ascii="Arial" w:hAnsi="Arial" w:cs="Arial"/>
        <w:b/>
        <w:bCs/>
        <w:sz w:val="36"/>
        <w:szCs w:val="36"/>
        <w:lang w:val="fr-BE"/>
      </w:rPr>
      <w:tab/>
    </w:r>
    <w:r w:rsidR="0076380B" w:rsidRPr="006721B6">
      <w:rPr>
        <w:rFonts w:ascii="Arial" w:hAnsi="Arial" w:cs="Arial"/>
        <w:sz w:val="20"/>
        <w:szCs w:val="20"/>
        <w:lang w:val="fr-BE"/>
      </w:rPr>
      <w:fldChar w:fldCharType="begin"/>
    </w:r>
    <w:r w:rsidR="0076380B" w:rsidRPr="006721B6">
      <w:rPr>
        <w:rFonts w:ascii="Arial" w:hAnsi="Arial" w:cs="Arial"/>
        <w:sz w:val="20"/>
        <w:szCs w:val="20"/>
        <w:lang w:val="fr-BE"/>
      </w:rPr>
      <w:instrText xml:space="preserve"> PAGE   \* MERGEFORMAT </w:instrText>
    </w:r>
    <w:r w:rsidR="0076380B" w:rsidRPr="006721B6">
      <w:rPr>
        <w:rFonts w:ascii="Arial" w:hAnsi="Arial" w:cs="Arial"/>
        <w:sz w:val="20"/>
        <w:szCs w:val="20"/>
        <w:lang w:val="fr-BE"/>
      </w:rPr>
      <w:fldChar w:fldCharType="separate"/>
    </w:r>
    <w:r w:rsidR="0076380B" w:rsidRPr="006721B6">
      <w:rPr>
        <w:rFonts w:ascii="Arial" w:hAnsi="Arial" w:cs="Arial"/>
        <w:noProof/>
        <w:sz w:val="20"/>
        <w:szCs w:val="20"/>
        <w:lang w:val="fr-BE"/>
      </w:rPr>
      <w:t>1</w:t>
    </w:r>
    <w:r w:rsidR="0076380B" w:rsidRPr="006721B6">
      <w:rPr>
        <w:rFonts w:ascii="Arial" w:hAnsi="Arial" w:cs="Arial"/>
        <w:noProof/>
        <w:sz w:val="20"/>
        <w:szCs w:val="20"/>
        <w:lang w:val="fr-BE"/>
      </w:rPr>
      <w:fldChar w:fldCharType="end"/>
    </w:r>
  </w:p>
  <w:p w14:paraId="4D1A7308" w14:textId="77777777" w:rsidR="00933599" w:rsidRPr="003321F1" w:rsidRDefault="00933599" w:rsidP="00933599">
    <w:pPr>
      <w:pStyle w:val="En-tte"/>
      <w:rPr>
        <w:rFonts w:ascii="Arial" w:hAnsi="Arial" w:cs="Arial"/>
        <w:sz w:val="14"/>
        <w:szCs w:val="14"/>
        <w:lang w:val="fr-BE"/>
      </w:rPr>
    </w:pPr>
    <w:r w:rsidRPr="003321F1">
      <w:rPr>
        <w:rFonts w:ascii="Arial" w:hAnsi="Arial" w:cs="Arial"/>
        <w:sz w:val="14"/>
        <w:szCs w:val="14"/>
        <w:lang w:val="fr-BE"/>
      </w:rPr>
      <w:t>Institut national d'assurance maladie-invalidité</w:t>
    </w:r>
  </w:p>
  <w:p w14:paraId="214E7367" w14:textId="77777777" w:rsidR="00933599" w:rsidRPr="00933599" w:rsidRDefault="00933599">
    <w:pPr>
      <w:pStyle w:val="En-tte"/>
      <w:rPr>
        <w:lang w:val="fr-BE"/>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C6E1BFC"/>
    <w:multiLevelType w:val="hybridMultilevel"/>
    <w:tmpl w:val="B05654BA"/>
    <w:lvl w:ilvl="0" w:tplc="04090001">
      <w:start w:val="1"/>
      <w:numFmt w:val="bullet"/>
      <w:lvlText w:val=""/>
      <w:lvlJc w:val="left"/>
      <w:pPr>
        <w:ind w:left="720" w:hanging="360"/>
      </w:pPr>
      <w:rPr>
        <w:rFonts w:ascii="Symbol" w:hAnsi="Symbol" w:hint="default"/>
      </w:rPr>
    </w:lvl>
    <w:lvl w:ilvl="1" w:tplc="08130003">
      <w:start w:val="1"/>
      <w:numFmt w:val="bullet"/>
      <w:lvlText w:val="o"/>
      <w:lvlJc w:val="left"/>
      <w:pPr>
        <w:ind w:left="1440" w:hanging="360"/>
      </w:pPr>
      <w:rPr>
        <w:rFonts w:ascii="Courier New" w:hAnsi="Courier New" w:cs="Courier New" w:hint="default"/>
      </w:rPr>
    </w:lvl>
    <w:lvl w:ilvl="2" w:tplc="08130005">
      <w:start w:val="1"/>
      <w:numFmt w:val="bullet"/>
      <w:lvlText w:val=""/>
      <w:lvlJc w:val="left"/>
      <w:pPr>
        <w:ind w:left="2160" w:hanging="360"/>
      </w:pPr>
      <w:rPr>
        <w:rFonts w:ascii="Wingdings" w:hAnsi="Wingdings" w:hint="default"/>
      </w:rPr>
    </w:lvl>
    <w:lvl w:ilvl="3" w:tplc="08130001">
      <w:start w:val="1"/>
      <w:numFmt w:val="bullet"/>
      <w:lvlText w:val=""/>
      <w:lvlJc w:val="left"/>
      <w:pPr>
        <w:ind w:left="2880" w:hanging="360"/>
      </w:pPr>
      <w:rPr>
        <w:rFonts w:ascii="Symbol" w:hAnsi="Symbol" w:hint="default"/>
      </w:rPr>
    </w:lvl>
    <w:lvl w:ilvl="4" w:tplc="08130003">
      <w:start w:val="1"/>
      <w:numFmt w:val="bullet"/>
      <w:lvlText w:val="o"/>
      <w:lvlJc w:val="left"/>
      <w:pPr>
        <w:ind w:left="3600" w:hanging="360"/>
      </w:pPr>
      <w:rPr>
        <w:rFonts w:ascii="Courier New" w:hAnsi="Courier New" w:cs="Courier New" w:hint="default"/>
      </w:rPr>
    </w:lvl>
    <w:lvl w:ilvl="5" w:tplc="08130005">
      <w:start w:val="1"/>
      <w:numFmt w:val="bullet"/>
      <w:lvlText w:val=""/>
      <w:lvlJc w:val="left"/>
      <w:pPr>
        <w:ind w:left="4320" w:hanging="360"/>
      </w:pPr>
      <w:rPr>
        <w:rFonts w:ascii="Wingdings" w:hAnsi="Wingdings" w:hint="default"/>
      </w:rPr>
    </w:lvl>
    <w:lvl w:ilvl="6" w:tplc="08130001">
      <w:start w:val="1"/>
      <w:numFmt w:val="bullet"/>
      <w:lvlText w:val=""/>
      <w:lvlJc w:val="left"/>
      <w:pPr>
        <w:ind w:left="5040" w:hanging="360"/>
      </w:pPr>
      <w:rPr>
        <w:rFonts w:ascii="Symbol" w:hAnsi="Symbol" w:hint="default"/>
      </w:rPr>
    </w:lvl>
    <w:lvl w:ilvl="7" w:tplc="08130003">
      <w:start w:val="1"/>
      <w:numFmt w:val="bullet"/>
      <w:lvlText w:val="o"/>
      <w:lvlJc w:val="left"/>
      <w:pPr>
        <w:ind w:left="5760" w:hanging="360"/>
      </w:pPr>
      <w:rPr>
        <w:rFonts w:ascii="Courier New" w:hAnsi="Courier New" w:cs="Courier New" w:hint="default"/>
      </w:rPr>
    </w:lvl>
    <w:lvl w:ilvl="8" w:tplc="08130005">
      <w:start w:val="1"/>
      <w:numFmt w:val="bullet"/>
      <w:lvlText w:val=""/>
      <w:lvlJc w:val="left"/>
      <w:pPr>
        <w:ind w:left="6480" w:hanging="360"/>
      </w:pPr>
      <w:rPr>
        <w:rFonts w:ascii="Wingdings" w:hAnsi="Wingdings" w:hint="default"/>
      </w:rPr>
    </w:lvl>
  </w:abstractNum>
  <w:abstractNum w:abstractNumId="1" w15:restartNumberingAfterBreak="0">
    <w:nsid w:val="0D7742C2"/>
    <w:multiLevelType w:val="hybridMultilevel"/>
    <w:tmpl w:val="47DEA132"/>
    <w:lvl w:ilvl="0" w:tplc="687CE1A6">
      <w:start w:val="4"/>
      <w:numFmt w:val="bullet"/>
      <w:lvlText w:val="-"/>
      <w:lvlJc w:val="left"/>
      <w:pPr>
        <w:ind w:left="720" w:hanging="360"/>
      </w:pPr>
      <w:rPr>
        <w:rFonts w:ascii="Arial" w:eastAsia="Times New Roman" w:hAnsi="Arial" w:cs="Aria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 w15:restartNumberingAfterBreak="0">
    <w:nsid w:val="0FF55C22"/>
    <w:multiLevelType w:val="singleLevel"/>
    <w:tmpl w:val="96E43E48"/>
    <w:lvl w:ilvl="0">
      <w:start w:val="1"/>
      <w:numFmt w:val="decimal"/>
      <w:lvlText w:val="%1."/>
      <w:lvlJc w:val="left"/>
      <w:pPr>
        <w:tabs>
          <w:tab w:val="num" w:pos="284"/>
        </w:tabs>
        <w:ind w:left="284" w:hanging="284"/>
      </w:pPr>
      <w:rPr>
        <w:b w:val="0"/>
      </w:rPr>
    </w:lvl>
  </w:abstractNum>
  <w:abstractNum w:abstractNumId="3" w15:restartNumberingAfterBreak="0">
    <w:nsid w:val="12D07689"/>
    <w:multiLevelType w:val="hybridMultilevel"/>
    <w:tmpl w:val="281E5816"/>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 w15:restartNumberingAfterBreak="0">
    <w:nsid w:val="13902123"/>
    <w:multiLevelType w:val="hybridMultilevel"/>
    <w:tmpl w:val="BE44E212"/>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5" w15:restartNumberingAfterBreak="0">
    <w:nsid w:val="1C1C069E"/>
    <w:multiLevelType w:val="hybridMultilevel"/>
    <w:tmpl w:val="8BBAF22A"/>
    <w:lvl w:ilvl="0" w:tplc="08090001">
      <w:start w:val="1"/>
      <w:numFmt w:val="bullet"/>
      <w:lvlText w:val=""/>
      <w:lvlJc w:val="left"/>
      <w:pPr>
        <w:ind w:left="1440" w:hanging="72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start w:val="1"/>
      <w:numFmt w:val="bullet"/>
      <w:lvlText w:val=""/>
      <w:lvlJc w:val="left"/>
      <w:pPr>
        <w:ind w:left="2520" w:hanging="360"/>
      </w:pPr>
      <w:rPr>
        <w:rFonts w:ascii="Wingdings" w:hAnsi="Wingdings" w:hint="default"/>
      </w:rPr>
    </w:lvl>
    <w:lvl w:ilvl="3" w:tplc="08090001">
      <w:start w:val="1"/>
      <w:numFmt w:val="bullet"/>
      <w:lvlText w:val=""/>
      <w:lvlJc w:val="left"/>
      <w:pPr>
        <w:ind w:left="3240" w:hanging="360"/>
      </w:pPr>
      <w:rPr>
        <w:rFonts w:ascii="Symbol" w:hAnsi="Symbol" w:hint="default"/>
      </w:rPr>
    </w:lvl>
    <w:lvl w:ilvl="4" w:tplc="08090003">
      <w:start w:val="1"/>
      <w:numFmt w:val="bullet"/>
      <w:lvlText w:val="o"/>
      <w:lvlJc w:val="left"/>
      <w:pPr>
        <w:ind w:left="3960" w:hanging="360"/>
      </w:pPr>
      <w:rPr>
        <w:rFonts w:ascii="Courier New" w:hAnsi="Courier New" w:cs="Courier New" w:hint="default"/>
      </w:rPr>
    </w:lvl>
    <w:lvl w:ilvl="5" w:tplc="08090005">
      <w:start w:val="1"/>
      <w:numFmt w:val="bullet"/>
      <w:lvlText w:val=""/>
      <w:lvlJc w:val="left"/>
      <w:pPr>
        <w:ind w:left="4680" w:hanging="360"/>
      </w:pPr>
      <w:rPr>
        <w:rFonts w:ascii="Wingdings" w:hAnsi="Wingdings" w:hint="default"/>
      </w:rPr>
    </w:lvl>
    <w:lvl w:ilvl="6" w:tplc="08090001">
      <w:start w:val="1"/>
      <w:numFmt w:val="bullet"/>
      <w:lvlText w:val=""/>
      <w:lvlJc w:val="left"/>
      <w:pPr>
        <w:ind w:left="5400" w:hanging="360"/>
      </w:pPr>
      <w:rPr>
        <w:rFonts w:ascii="Symbol" w:hAnsi="Symbol" w:hint="default"/>
      </w:rPr>
    </w:lvl>
    <w:lvl w:ilvl="7" w:tplc="08090003">
      <w:start w:val="1"/>
      <w:numFmt w:val="bullet"/>
      <w:lvlText w:val="o"/>
      <w:lvlJc w:val="left"/>
      <w:pPr>
        <w:ind w:left="6120" w:hanging="360"/>
      </w:pPr>
      <w:rPr>
        <w:rFonts w:ascii="Courier New" w:hAnsi="Courier New" w:cs="Courier New" w:hint="default"/>
      </w:rPr>
    </w:lvl>
    <w:lvl w:ilvl="8" w:tplc="08090005">
      <w:start w:val="1"/>
      <w:numFmt w:val="bullet"/>
      <w:lvlText w:val=""/>
      <w:lvlJc w:val="left"/>
      <w:pPr>
        <w:ind w:left="6840" w:hanging="360"/>
      </w:pPr>
      <w:rPr>
        <w:rFonts w:ascii="Wingdings" w:hAnsi="Wingdings" w:hint="default"/>
      </w:rPr>
    </w:lvl>
  </w:abstractNum>
  <w:abstractNum w:abstractNumId="6" w15:restartNumberingAfterBreak="0">
    <w:nsid w:val="28806DC5"/>
    <w:multiLevelType w:val="hybridMultilevel"/>
    <w:tmpl w:val="00923178"/>
    <w:lvl w:ilvl="0" w:tplc="04090001">
      <w:start w:val="1"/>
      <w:numFmt w:val="decimal"/>
      <w:lvlText w:val="%1."/>
      <w:lvlJc w:val="left"/>
      <w:pPr>
        <w:tabs>
          <w:tab w:val="num" w:pos="928"/>
        </w:tabs>
        <w:ind w:left="928" w:hanging="360"/>
      </w:pPr>
    </w:lvl>
    <w:lvl w:ilvl="1" w:tplc="08130019" w:tentative="1">
      <w:start w:val="1"/>
      <w:numFmt w:val="lowerLetter"/>
      <w:lvlText w:val="%2."/>
      <w:lvlJc w:val="left"/>
      <w:pPr>
        <w:ind w:left="1440" w:hanging="360"/>
      </w:pPr>
    </w:lvl>
    <w:lvl w:ilvl="2" w:tplc="0813001B" w:tentative="1">
      <w:start w:val="1"/>
      <w:numFmt w:val="lowerRoman"/>
      <w:lvlText w:val="%3."/>
      <w:lvlJc w:val="right"/>
      <w:pPr>
        <w:ind w:left="2160" w:hanging="180"/>
      </w:pPr>
    </w:lvl>
    <w:lvl w:ilvl="3" w:tplc="0813000F" w:tentative="1">
      <w:start w:val="1"/>
      <w:numFmt w:val="decimal"/>
      <w:lvlText w:val="%4."/>
      <w:lvlJc w:val="left"/>
      <w:pPr>
        <w:ind w:left="2880" w:hanging="360"/>
      </w:pPr>
    </w:lvl>
    <w:lvl w:ilvl="4" w:tplc="08130019" w:tentative="1">
      <w:start w:val="1"/>
      <w:numFmt w:val="lowerLetter"/>
      <w:lvlText w:val="%5."/>
      <w:lvlJc w:val="left"/>
      <w:pPr>
        <w:ind w:left="3600" w:hanging="360"/>
      </w:pPr>
    </w:lvl>
    <w:lvl w:ilvl="5" w:tplc="0813001B" w:tentative="1">
      <w:start w:val="1"/>
      <w:numFmt w:val="lowerRoman"/>
      <w:lvlText w:val="%6."/>
      <w:lvlJc w:val="right"/>
      <w:pPr>
        <w:ind w:left="4320" w:hanging="180"/>
      </w:pPr>
    </w:lvl>
    <w:lvl w:ilvl="6" w:tplc="0813000F" w:tentative="1">
      <w:start w:val="1"/>
      <w:numFmt w:val="decimal"/>
      <w:lvlText w:val="%7."/>
      <w:lvlJc w:val="left"/>
      <w:pPr>
        <w:ind w:left="5040" w:hanging="360"/>
      </w:pPr>
    </w:lvl>
    <w:lvl w:ilvl="7" w:tplc="08130019" w:tentative="1">
      <w:start w:val="1"/>
      <w:numFmt w:val="lowerLetter"/>
      <w:lvlText w:val="%8."/>
      <w:lvlJc w:val="left"/>
      <w:pPr>
        <w:ind w:left="5760" w:hanging="360"/>
      </w:pPr>
    </w:lvl>
    <w:lvl w:ilvl="8" w:tplc="0813001B" w:tentative="1">
      <w:start w:val="1"/>
      <w:numFmt w:val="lowerRoman"/>
      <w:lvlText w:val="%9."/>
      <w:lvlJc w:val="right"/>
      <w:pPr>
        <w:ind w:left="6480" w:hanging="180"/>
      </w:pPr>
    </w:lvl>
  </w:abstractNum>
  <w:abstractNum w:abstractNumId="7" w15:restartNumberingAfterBreak="0">
    <w:nsid w:val="4AE31B85"/>
    <w:multiLevelType w:val="hybridMultilevel"/>
    <w:tmpl w:val="C8526886"/>
    <w:lvl w:ilvl="0" w:tplc="314A33C0">
      <w:start w:val="1"/>
      <w:numFmt w:val="upperRoman"/>
      <w:lvlText w:val="%1."/>
      <w:lvlJc w:val="left"/>
      <w:pPr>
        <w:ind w:left="1080" w:hanging="720"/>
      </w:pPr>
    </w:lvl>
    <w:lvl w:ilvl="1" w:tplc="080C0019">
      <w:start w:val="1"/>
      <w:numFmt w:val="lowerLetter"/>
      <w:lvlText w:val="%2."/>
      <w:lvlJc w:val="left"/>
      <w:pPr>
        <w:ind w:left="1440" w:hanging="360"/>
      </w:pPr>
    </w:lvl>
    <w:lvl w:ilvl="2" w:tplc="080C001B">
      <w:start w:val="1"/>
      <w:numFmt w:val="lowerRoman"/>
      <w:lvlText w:val="%3."/>
      <w:lvlJc w:val="right"/>
      <w:pPr>
        <w:ind w:left="2160" w:hanging="180"/>
      </w:pPr>
    </w:lvl>
    <w:lvl w:ilvl="3" w:tplc="080C000F">
      <w:start w:val="1"/>
      <w:numFmt w:val="decimal"/>
      <w:lvlText w:val="%4."/>
      <w:lvlJc w:val="left"/>
      <w:pPr>
        <w:ind w:left="2880" w:hanging="360"/>
      </w:pPr>
    </w:lvl>
    <w:lvl w:ilvl="4" w:tplc="080C0019">
      <w:start w:val="1"/>
      <w:numFmt w:val="lowerLetter"/>
      <w:lvlText w:val="%5."/>
      <w:lvlJc w:val="left"/>
      <w:pPr>
        <w:ind w:left="3600" w:hanging="360"/>
      </w:pPr>
    </w:lvl>
    <w:lvl w:ilvl="5" w:tplc="080C001B">
      <w:start w:val="1"/>
      <w:numFmt w:val="lowerRoman"/>
      <w:lvlText w:val="%6."/>
      <w:lvlJc w:val="right"/>
      <w:pPr>
        <w:ind w:left="4320" w:hanging="180"/>
      </w:pPr>
    </w:lvl>
    <w:lvl w:ilvl="6" w:tplc="080C000F">
      <w:start w:val="1"/>
      <w:numFmt w:val="decimal"/>
      <w:lvlText w:val="%7."/>
      <w:lvlJc w:val="left"/>
      <w:pPr>
        <w:ind w:left="5040" w:hanging="360"/>
      </w:pPr>
    </w:lvl>
    <w:lvl w:ilvl="7" w:tplc="080C0019">
      <w:start w:val="1"/>
      <w:numFmt w:val="lowerLetter"/>
      <w:lvlText w:val="%8."/>
      <w:lvlJc w:val="left"/>
      <w:pPr>
        <w:ind w:left="5760" w:hanging="360"/>
      </w:pPr>
    </w:lvl>
    <w:lvl w:ilvl="8" w:tplc="080C001B">
      <w:start w:val="1"/>
      <w:numFmt w:val="lowerRoman"/>
      <w:lvlText w:val="%9."/>
      <w:lvlJc w:val="right"/>
      <w:pPr>
        <w:ind w:left="6480" w:hanging="180"/>
      </w:pPr>
    </w:lvl>
  </w:abstractNum>
  <w:abstractNum w:abstractNumId="8" w15:restartNumberingAfterBreak="0">
    <w:nsid w:val="4CBE5952"/>
    <w:multiLevelType w:val="hybridMultilevel"/>
    <w:tmpl w:val="FB0E0E72"/>
    <w:lvl w:ilvl="0" w:tplc="04090001">
      <w:numFmt w:val="decimal"/>
      <w:lvlText w:val=""/>
      <w:lvlJc w:val="left"/>
      <w:pPr>
        <w:tabs>
          <w:tab w:val="num" w:pos="1004"/>
        </w:tabs>
        <w:ind w:left="1004" w:hanging="360"/>
      </w:pPr>
      <w:rPr>
        <w:rFonts w:ascii="Symbol" w:hAnsi="Symbol" w:hint="default"/>
      </w:rPr>
    </w:lvl>
    <w:lvl w:ilvl="1" w:tplc="04090003">
      <w:start w:val="1"/>
      <w:numFmt w:val="decimal"/>
      <w:lvlText w:val="%2."/>
      <w:lvlJc w:val="left"/>
      <w:pPr>
        <w:tabs>
          <w:tab w:val="num" w:pos="1440"/>
        </w:tabs>
        <w:ind w:left="1440" w:hanging="360"/>
      </w:pPr>
    </w:lvl>
    <w:lvl w:ilvl="2" w:tplc="04090005">
      <w:start w:val="1"/>
      <w:numFmt w:val="decimal"/>
      <w:lvlText w:val="%3."/>
      <w:lvlJc w:val="left"/>
      <w:pPr>
        <w:tabs>
          <w:tab w:val="num" w:pos="1494"/>
        </w:tabs>
        <w:ind w:left="1494" w:hanging="360"/>
      </w:pPr>
    </w:lvl>
    <w:lvl w:ilvl="3" w:tplc="04090001">
      <w:start w:val="1"/>
      <w:numFmt w:val="decimal"/>
      <w:lvlText w:val="%4."/>
      <w:lvlJc w:val="left"/>
      <w:pPr>
        <w:tabs>
          <w:tab w:val="num" w:pos="1494"/>
        </w:tabs>
        <w:ind w:left="1494" w:hanging="360"/>
      </w:pPr>
    </w:lvl>
    <w:lvl w:ilvl="4" w:tplc="04090003">
      <w:start w:val="1"/>
      <w:numFmt w:val="decimal"/>
      <w:lvlText w:val="%5."/>
      <w:lvlJc w:val="left"/>
      <w:pPr>
        <w:tabs>
          <w:tab w:val="num" w:pos="3600"/>
        </w:tabs>
        <w:ind w:left="3600" w:hanging="360"/>
      </w:pPr>
    </w:lvl>
    <w:lvl w:ilvl="5" w:tplc="04090005">
      <w:start w:val="1"/>
      <w:numFmt w:val="decimal"/>
      <w:lvlText w:val="%6."/>
      <w:lvlJc w:val="left"/>
      <w:pPr>
        <w:tabs>
          <w:tab w:val="num" w:pos="4320"/>
        </w:tabs>
        <w:ind w:left="4320" w:hanging="360"/>
      </w:pPr>
    </w:lvl>
    <w:lvl w:ilvl="6" w:tplc="04090001">
      <w:start w:val="1"/>
      <w:numFmt w:val="decimal"/>
      <w:lvlText w:val="%7."/>
      <w:lvlJc w:val="left"/>
      <w:pPr>
        <w:tabs>
          <w:tab w:val="num" w:pos="5040"/>
        </w:tabs>
        <w:ind w:left="5040" w:hanging="360"/>
      </w:pPr>
    </w:lvl>
    <w:lvl w:ilvl="7" w:tplc="04090003">
      <w:start w:val="1"/>
      <w:numFmt w:val="decimal"/>
      <w:lvlText w:val="%8."/>
      <w:lvlJc w:val="left"/>
      <w:pPr>
        <w:tabs>
          <w:tab w:val="num" w:pos="5760"/>
        </w:tabs>
        <w:ind w:left="5760" w:hanging="360"/>
      </w:pPr>
    </w:lvl>
    <w:lvl w:ilvl="8" w:tplc="04090005">
      <w:start w:val="1"/>
      <w:numFmt w:val="decimal"/>
      <w:lvlText w:val="%9."/>
      <w:lvlJc w:val="left"/>
      <w:pPr>
        <w:tabs>
          <w:tab w:val="num" w:pos="6480"/>
        </w:tabs>
        <w:ind w:left="6480" w:hanging="360"/>
      </w:pPr>
    </w:lvl>
  </w:abstractNum>
  <w:abstractNum w:abstractNumId="9" w15:restartNumberingAfterBreak="0">
    <w:nsid w:val="574F28A0"/>
    <w:multiLevelType w:val="hybridMultilevel"/>
    <w:tmpl w:val="4F90BEBE"/>
    <w:lvl w:ilvl="0" w:tplc="E51AA562">
      <w:start w:val="1"/>
      <w:numFmt w:val="lowerLetter"/>
      <w:lvlText w:val="%1)"/>
      <w:lvlJc w:val="left"/>
      <w:pPr>
        <w:ind w:left="502" w:hanging="360"/>
      </w:pPr>
    </w:lvl>
    <w:lvl w:ilvl="1" w:tplc="08130019">
      <w:start w:val="1"/>
      <w:numFmt w:val="lowerLetter"/>
      <w:lvlText w:val="%2."/>
      <w:lvlJc w:val="left"/>
      <w:pPr>
        <w:ind w:left="1222" w:hanging="360"/>
      </w:pPr>
    </w:lvl>
    <w:lvl w:ilvl="2" w:tplc="0813001B">
      <w:start w:val="1"/>
      <w:numFmt w:val="lowerRoman"/>
      <w:lvlText w:val="%3."/>
      <w:lvlJc w:val="right"/>
      <w:pPr>
        <w:ind w:left="1942" w:hanging="180"/>
      </w:pPr>
    </w:lvl>
    <w:lvl w:ilvl="3" w:tplc="0813000F">
      <w:start w:val="1"/>
      <w:numFmt w:val="decimal"/>
      <w:lvlText w:val="%4."/>
      <w:lvlJc w:val="left"/>
      <w:pPr>
        <w:ind w:left="2662" w:hanging="360"/>
      </w:pPr>
    </w:lvl>
    <w:lvl w:ilvl="4" w:tplc="08130019">
      <w:start w:val="1"/>
      <w:numFmt w:val="lowerLetter"/>
      <w:lvlText w:val="%5."/>
      <w:lvlJc w:val="left"/>
      <w:pPr>
        <w:ind w:left="3382" w:hanging="360"/>
      </w:pPr>
    </w:lvl>
    <w:lvl w:ilvl="5" w:tplc="0813001B">
      <w:start w:val="1"/>
      <w:numFmt w:val="lowerRoman"/>
      <w:lvlText w:val="%6."/>
      <w:lvlJc w:val="right"/>
      <w:pPr>
        <w:ind w:left="4102" w:hanging="180"/>
      </w:pPr>
    </w:lvl>
    <w:lvl w:ilvl="6" w:tplc="0813000F">
      <w:start w:val="1"/>
      <w:numFmt w:val="decimal"/>
      <w:lvlText w:val="%7."/>
      <w:lvlJc w:val="left"/>
      <w:pPr>
        <w:ind w:left="4822" w:hanging="360"/>
      </w:pPr>
    </w:lvl>
    <w:lvl w:ilvl="7" w:tplc="08130019">
      <w:start w:val="1"/>
      <w:numFmt w:val="lowerLetter"/>
      <w:lvlText w:val="%8."/>
      <w:lvlJc w:val="left"/>
      <w:pPr>
        <w:ind w:left="5542" w:hanging="360"/>
      </w:pPr>
    </w:lvl>
    <w:lvl w:ilvl="8" w:tplc="0813001B">
      <w:start w:val="1"/>
      <w:numFmt w:val="lowerRoman"/>
      <w:lvlText w:val="%9."/>
      <w:lvlJc w:val="right"/>
      <w:pPr>
        <w:ind w:left="6262" w:hanging="180"/>
      </w:pPr>
    </w:lvl>
  </w:abstractNum>
  <w:abstractNum w:abstractNumId="10" w15:restartNumberingAfterBreak="0">
    <w:nsid w:val="699847D4"/>
    <w:multiLevelType w:val="hybridMultilevel"/>
    <w:tmpl w:val="68EA580A"/>
    <w:lvl w:ilvl="0" w:tplc="06868716">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1" w15:restartNumberingAfterBreak="0">
    <w:nsid w:val="741D5793"/>
    <w:multiLevelType w:val="hybridMultilevel"/>
    <w:tmpl w:val="E7E6E336"/>
    <w:lvl w:ilvl="0" w:tplc="818C444E">
      <w:start w:val="4"/>
      <w:numFmt w:val="bullet"/>
      <w:lvlText w:val="-"/>
      <w:lvlJc w:val="left"/>
      <w:pPr>
        <w:ind w:left="1080" w:hanging="360"/>
      </w:pPr>
      <w:rPr>
        <w:rFonts w:ascii="Arial" w:eastAsia="Times New Roman" w:hAnsi="Arial" w:cs="Arial" w:hint="default"/>
      </w:rPr>
    </w:lvl>
    <w:lvl w:ilvl="1" w:tplc="08090003">
      <w:start w:val="1"/>
      <w:numFmt w:val="bullet"/>
      <w:lvlText w:val="o"/>
      <w:lvlJc w:val="left"/>
      <w:pPr>
        <w:ind w:left="1800" w:hanging="360"/>
      </w:pPr>
      <w:rPr>
        <w:rFonts w:ascii="Courier New" w:hAnsi="Courier New" w:cs="Courier New" w:hint="default"/>
      </w:rPr>
    </w:lvl>
    <w:lvl w:ilvl="2" w:tplc="08090005">
      <w:start w:val="1"/>
      <w:numFmt w:val="bullet"/>
      <w:lvlText w:val=""/>
      <w:lvlJc w:val="left"/>
      <w:pPr>
        <w:ind w:left="2520" w:hanging="360"/>
      </w:pPr>
      <w:rPr>
        <w:rFonts w:ascii="Wingdings" w:hAnsi="Wingdings" w:hint="default"/>
      </w:rPr>
    </w:lvl>
    <w:lvl w:ilvl="3" w:tplc="08090001">
      <w:start w:val="1"/>
      <w:numFmt w:val="bullet"/>
      <w:lvlText w:val=""/>
      <w:lvlJc w:val="left"/>
      <w:pPr>
        <w:ind w:left="3240" w:hanging="360"/>
      </w:pPr>
      <w:rPr>
        <w:rFonts w:ascii="Symbol" w:hAnsi="Symbol" w:hint="default"/>
      </w:rPr>
    </w:lvl>
    <w:lvl w:ilvl="4" w:tplc="08090003">
      <w:start w:val="1"/>
      <w:numFmt w:val="bullet"/>
      <w:lvlText w:val="o"/>
      <w:lvlJc w:val="left"/>
      <w:pPr>
        <w:ind w:left="3960" w:hanging="360"/>
      </w:pPr>
      <w:rPr>
        <w:rFonts w:ascii="Courier New" w:hAnsi="Courier New" w:cs="Courier New" w:hint="default"/>
      </w:rPr>
    </w:lvl>
    <w:lvl w:ilvl="5" w:tplc="08090005">
      <w:start w:val="1"/>
      <w:numFmt w:val="bullet"/>
      <w:lvlText w:val=""/>
      <w:lvlJc w:val="left"/>
      <w:pPr>
        <w:ind w:left="4680" w:hanging="360"/>
      </w:pPr>
      <w:rPr>
        <w:rFonts w:ascii="Wingdings" w:hAnsi="Wingdings" w:hint="default"/>
      </w:rPr>
    </w:lvl>
    <w:lvl w:ilvl="6" w:tplc="08090001">
      <w:start w:val="1"/>
      <w:numFmt w:val="bullet"/>
      <w:lvlText w:val=""/>
      <w:lvlJc w:val="left"/>
      <w:pPr>
        <w:ind w:left="5400" w:hanging="360"/>
      </w:pPr>
      <w:rPr>
        <w:rFonts w:ascii="Symbol" w:hAnsi="Symbol" w:hint="default"/>
      </w:rPr>
    </w:lvl>
    <w:lvl w:ilvl="7" w:tplc="08090003">
      <w:start w:val="1"/>
      <w:numFmt w:val="bullet"/>
      <w:lvlText w:val="o"/>
      <w:lvlJc w:val="left"/>
      <w:pPr>
        <w:ind w:left="6120" w:hanging="360"/>
      </w:pPr>
      <w:rPr>
        <w:rFonts w:ascii="Courier New" w:hAnsi="Courier New" w:cs="Courier New" w:hint="default"/>
      </w:rPr>
    </w:lvl>
    <w:lvl w:ilvl="8" w:tplc="08090005">
      <w:start w:val="1"/>
      <w:numFmt w:val="bullet"/>
      <w:lvlText w:val=""/>
      <w:lvlJc w:val="left"/>
      <w:pPr>
        <w:ind w:left="6840" w:hanging="360"/>
      </w:pPr>
      <w:rPr>
        <w:rFonts w:ascii="Wingdings" w:hAnsi="Wingdings" w:hint="default"/>
      </w:rPr>
    </w:lvl>
  </w:abstractNum>
  <w:abstractNum w:abstractNumId="12" w15:restartNumberingAfterBreak="0">
    <w:nsid w:val="74827800"/>
    <w:multiLevelType w:val="hybridMultilevel"/>
    <w:tmpl w:val="C27EF81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3" w15:restartNumberingAfterBreak="0">
    <w:nsid w:val="7FD736DB"/>
    <w:multiLevelType w:val="hybridMultilevel"/>
    <w:tmpl w:val="9D02D5B4"/>
    <w:lvl w:ilvl="0" w:tplc="2AFED756">
      <w:numFmt w:val="decimal"/>
      <w:lvlText w:val=""/>
      <w:lvlJc w:val="left"/>
      <w:pPr>
        <w:tabs>
          <w:tab w:val="num" w:pos="284"/>
        </w:tabs>
        <w:ind w:left="284" w:hanging="284"/>
      </w:pPr>
      <w:rPr>
        <w:rFonts w:ascii="Symbol" w:hAnsi="Symbol" w:hint="default"/>
      </w:rPr>
    </w:lvl>
    <w:lvl w:ilvl="1" w:tplc="888AB0C8">
      <w:numFmt w:val="decimal"/>
      <w:lvlText w:val=""/>
      <w:lvlJc w:val="left"/>
      <w:pPr>
        <w:tabs>
          <w:tab w:val="num" w:pos="567"/>
        </w:tabs>
        <w:ind w:left="567" w:hanging="283"/>
      </w:pPr>
      <w:rPr>
        <w:rFonts w:ascii="Wingdings" w:hAnsi="Wingdings" w:hint="default"/>
      </w:rPr>
    </w:lvl>
    <w:lvl w:ilvl="2" w:tplc="04090005">
      <w:start w:val="1"/>
      <w:numFmt w:val="decimal"/>
      <w:lvlText w:val="%3."/>
      <w:lvlJc w:val="left"/>
      <w:pPr>
        <w:tabs>
          <w:tab w:val="num" w:pos="2160"/>
        </w:tabs>
        <w:ind w:left="2160" w:hanging="360"/>
      </w:pPr>
    </w:lvl>
    <w:lvl w:ilvl="3" w:tplc="04090001">
      <w:start w:val="1"/>
      <w:numFmt w:val="decimal"/>
      <w:lvlText w:val="%4."/>
      <w:lvlJc w:val="left"/>
      <w:pPr>
        <w:tabs>
          <w:tab w:val="num" w:pos="2880"/>
        </w:tabs>
        <w:ind w:left="2880" w:hanging="360"/>
      </w:pPr>
    </w:lvl>
    <w:lvl w:ilvl="4" w:tplc="04090003">
      <w:start w:val="1"/>
      <w:numFmt w:val="decimal"/>
      <w:lvlText w:val="%5."/>
      <w:lvlJc w:val="left"/>
      <w:pPr>
        <w:tabs>
          <w:tab w:val="num" w:pos="3600"/>
        </w:tabs>
        <w:ind w:left="3600" w:hanging="360"/>
      </w:pPr>
    </w:lvl>
    <w:lvl w:ilvl="5" w:tplc="04090005">
      <w:start w:val="1"/>
      <w:numFmt w:val="decimal"/>
      <w:lvlText w:val="%6."/>
      <w:lvlJc w:val="left"/>
      <w:pPr>
        <w:tabs>
          <w:tab w:val="num" w:pos="4320"/>
        </w:tabs>
        <w:ind w:left="4320" w:hanging="360"/>
      </w:pPr>
    </w:lvl>
    <w:lvl w:ilvl="6" w:tplc="04090001">
      <w:start w:val="1"/>
      <w:numFmt w:val="decimal"/>
      <w:lvlText w:val="%7."/>
      <w:lvlJc w:val="left"/>
      <w:pPr>
        <w:tabs>
          <w:tab w:val="num" w:pos="5040"/>
        </w:tabs>
        <w:ind w:left="5040" w:hanging="360"/>
      </w:pPr>
    </w:lvl>
    <w:lvl w:ilvl="7" w:tplc="04090003">
      <w:start w:val="1"/>
      <w:numFmt w:val="decimal"/>
      <w:lvlText w:val="%8."/>
      <w:lvlJc w:val="left"/>
      <w:pPr>
        <w:tabs>
          <w:tab w:val="num" w:pos="5760"/>
        </w:tabs>
        <w:ind w:left="5760" w:hanging="360"/>
      </w:pPr>
    </w:lvl>
    <w:lvl w:ilvl="8" w:tplc="04090005">
      <w:start w:val="1"/>
      <w:numFmt w:val="decimal"/>
      <w:lvlText w:val="%9."/>
      <w:lvlJc w:val="left"/>
      <w:pPr>
        <w:tabs>
          <w:tab w:val="num" w:pos="6480"/>
        </w:tabs>
        <w:ind w:left="6480" w:hanging="360"/>
      </w:pPr>
    </w:lvl>
  </w:abstractNum>
  <w:num w:numId="1" w16cid:durableId="161046581">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1437751954">
    <w:abstractNumId w:val="2"/>
    <w:lvlOverride w:ilvl="0">
      <w:startOverride w:val="1"/>
    </w:lvlOverride>
  </w:num>
  <w:num w:numId="3" w16cid:durableId="143760098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602424095">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14755532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883056542">
    <w:abstractNumId w:val="8"/>
  </w:num>
  <w:num w:numId="7" w16cid:durableId="1626502129">
    <w:abstractNumId w:val="1"/>
  </w:num>
  <w:num w:numId="8" w16cid:durableId="133110136">
    <w:abstractNumId w:val="13"/>
  </w:num>
  <w:num w:numId="9" w16cid:durableId="1545172204">
    <w:abstractNumId w:val="10"/>
  </w:num>
  <w:num w:numId="10" w16cid:durableId="1006787306">
    <w:abstractNumId w:val="5"/>
  </w:num>
  <w:num w:numId="11" w16cid:durableId="133374311">
    <w:abstractNumId w:val="12"/>
  </w:num>
  <w:num w:numId="12" w16cid:durableId="1766530868">
    <w:abstractNumId w:val="11"/>
  </w:num>
  <w:num w:numId="13" w16cid:durableId="1311402044">
    <w:abstractNumId w:val="0"/>
  </w:num>
  <w:num w:numId="14" w16cid:durableId="790901103">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55574"/>
    <w:rsid w:val="00014AC0"/>
    <w:rsid w:val="0004617B"/>
    <w:rsid w:val="00055574"/>
    <w:rsid w:val="00056E12"/>
    <w:rsid w:val="0006548C"/>
    <w:rsid w:val="00070F2C"/>
    <w:rsid w:val="0009423F"/>
    <w:rsid w:val="000C7F19"/>
    <w:rsid w:val="000D318A"/>
    <w:rsid w:val="000F16E6"/>
    <w:rsid w:val="000F3387"/>
    <w:rsid w:val="00113139"/>
    <w:rsid w:val="00134937"/>
    <w:rsid w:val="00146044"/>
    <w:rsid w:val="00163943"/>
    <w:rsid w:val="001656F6"/>
    <w:rsid w:val="00182723"/>
    <w:rsid w:val="00186209"/>
    <w:rsid w:val="00191CD2"/>
    <w:rsid w:val="00192049"/>
    <w:rsid w:val="00197101"/>
    <w:rsid w:val="001A6DAE"/>
    <w:rsid w:val="001C4E6D"/>
    <w:rsid w:val="001D5F5B"/>
    <w:rsid w:val="001E02BB"/>
    <w:rsid w:val="0021237D"/>
    <w:rsid w:val="00226028"/>
    <w:rsid w:val="00234AFC"/>
    <w:rsid w:val="00240DD3"/>
    <w:rsid w:val="002443B8"/>
    <w:rsid w:val="0028170D"/>
    <w:rsid w:val="0028653E"/>
    <w:rsid w:val="002B01D7"/>
    <w:rsid w:val="002C5751"/>
    <w:rsid w:val="002C6144"/>
    <w:rsid w:val="002D4D66"/>
    <w:rsid w:val="002D6A5F"/>
    <w:rsid w:val="002F131B"/>
    <w:rsid w:val="002F1381"/>
    <w:rsid w:val="003307F5"/>
    <w:rsid w:val="003321F1"/>
    <w:rsid w:val="00380C6E"/>
    <w:rsid w:val="00385D4C"/>
    <w:rsid w:val="00397DB8"/>
    <w:rsid w:val="003C53C6"/>
    <w:rsid w:val="003D2E58"/>
    <w:rsid w:val="00411A4F"/>
    <w:rsid w:val="00427C7C"/>
    <w:rsid w:val="00430842"/>
    <w:rsid w:val="00450167"/>
    <w:rsid w:val="00450B06"/>
    <w:rsid w:val="004568C3"/>
    <w:rsid w:val="00460911"/>
    <w:rsid w:val="00473D18"/>
    <w:rsid w:val="00481E12"/>
    <w:rsid w:val="004B31EB"/>
    <w:rsid w:val="004C387B"/>
    <w:rsid w:val="004C56F8"/>
    <w:rsid w:val="004C7AC8"/>
    <w:rsid w:val="004D4280"/>
    <w:rsid w:val="004F139D"/>
    <w:rsid w:val="00504C8F"/>
    <w:rsid w:val="00523F78"/>
    <w:rsid w:val="00531069"/>
    <w:rsid w:val="00540B5E"/>
    <w:rsid w:val="00542F6A"/>
    <w:rsid w:val="00560939"/>
    <w:rsid w:val="005643C5"/>
    <w:rsid w:val="00586B23"/>
    <w:rsid w:val="005960AD"/>
    <w:rsid w:val="005B1B23"/>
    <w:rsid w:val="005D167D"/>
    <w:rsid w:val="005F4B64"/>
    <w:rsid w:val="006151A2"/>
    <w:rsid w:val="00616E91"/>
    <w:rsid w:val="00626D03"/>
    <w:rsid w:val="00627D47"/>
    <w:rsid w:val="00652E09"/>
    <w:rsid w:val="006721B6"/>
    <w:rsid w:val="006B0F9F"/>
    <w:rsid w:val="006D18CF"/>
    <w:rsid w:val="006E092F"/>
    <w:rsid w:val="00702686"/>
    <w:rsid w:val="007165AC"/>
    <w:rsid w:val="00725783"/>
    <w:rsid w:val="00727E47"/>
    <w:rsid w:val="0076380B"/>
    <w:rsid w:val="00775493"/>
    <w:rsid w:val="00787858"/>
    <w:rsid w:val="00791660"/>
    <w:rsid w:val="007A6307"/>
    <w:rsid w:val="007C4580"/>
    <w:rsid w:val="0081128A"/>
    <w:rsid w:val="00830DD9"/>
    <w:rsid w:val="008324E3"/>
    <w:rsid w:val="008508D5"/>
    <w:rsid w:val="00852611"/>
    <w:rsid w:val="008552BC"/>
    <w:rsid w:val="008A080D"/>
    <w:rsid w:val="008D4BC0"/>
    <w:rsid w:val="00911089"/>
    <w:rsid w:val="00933599"/>
    <w:rsid w:val="00941CA3"/>
    <w:rsid w:val="00992235"/>
    <w:rsid w:val="00994970"/>
    <w:rsid w:val="00995CEB"/>
    <w:rsid w:val="00997C8C"/>
    <w:rsid w:val="009D4310"/>
    <w:rsid w:val="00A24128"/>
    <w:rsid w:val="00A2454C"/>
    <w:rsid w:val="00A508A1"/>
    <w:rsid w:val="00A56E77"/>
    <w:rsid w:val="00A74AFA"/>
    <w:rsid w:val="00A80F56"/>
    <w:rsid w:val="00A81FF5"/>
    <w:rsid w:val="00AA0691"/>
    <w:rsid w:val="00AA7E97"/>
    <w:rsid w:val="00AB29EB"/>
    <w:rsid w:val="00AC0C79"/>
    <w:rsid w:val="00AF122E"/>
    <w:rsid w:val="00B02A1B"/>
    <w:rsid w:val="00B52338"/>
    <w:rsid w:val="00B91B19"/>
    <w:rsid w:val="00B97568"/>
    <w:rsid w:val="00BC4268"/>
    <w:rsid w:val="00BC65BD"/>
    <w:rsid w:val="00BE2546"/>
    <w:rsid w:val="00BF06CF"/>
    <w:rsid w:val="00BF3975"/>
    <w:rsid w:val="00C1766D"/>
    <w:rsid w:val="00C417A5"/>
    <w:rsid w:val="00C453AB"/>
    <w:rsid w:val="00C70678"/>
    <w:rsid w:val="00C732D9"/>
    <w:rsid w:val="00C969C1"/>
    <w:rsid w:val="00CA0F32"/>
    <w:rsid w:val="00CE254A"/>
    <w:rsid w:val="00CF7ACE"/>
    <w:rsid w:val="00D04EBC"/>
    <w:rsid w:val="00D15517"/>
    <w:rsid w:val="00D353D3"/>
    <w:rsid w:val="00D354C6"/>
    <w:rsid w:val="00D356D9"/>
    <w:rsid w:val="00D45220"/>
    <w:rsid w:val="00D5309A"/>
    <w:rsid w:val="00D61C43"/>
    <w:rsid w:val="00D6213A"/>
    <w:rsid w:val="00D70B6E"/>
    <w:rsid w:val="00DB2652"/>
    <w:rsid w:val="00E068EB"/>
    <w:rsid w:val="00E11CD9"/>
    <w:rsid w:val="00E24ED6"/>
    <w:rsid w:val="00E5654A"/>
    <w:rsid w:val="00EA1004"/>
    <w:rsid w:val="00EC1999"/>
    <w:rsid w:val="00EC32D3"/>
    <w:rsid w:val="00EC3961"/>
    <w:rsid w:val="00EC56EF"/>
    <w:rsid w:val="00ED7925"/>
    <w:rsid w:val="00EE29D4"/>
    <w:rsid w:val="00EF61FF"/>
    <w:rsid w:val="00F05E45"/>
    <w:rsid w:val="00F11BA1"/>
    <w:rsid w:val="00F217FE"/>
    <w:rsid w:val="00F22E4F"/>
    <w:rsid w:val="00F44DD3"/>
    <w:rsid w:val="00F53011"/>
    <w:rsid w:val="00F776FE"/>
    <w:rsid w:val="00F83FE7"/>
    <w:rsid w:val="00FB1E96"/>
    <w:rsid w:val="00FE0FD6"/>
    <w:rsid w:val="00FF55D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C2AAB9A"/>
  <w15:chartTrackingRefBased/>
  <w15:docId w15:val="{0D1D21C1-45D1-45BA-916B-B9637F9274D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52611"/>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39"/>
    <w:rsid w:val="00D5309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Textedelespacerserv">
    <w:name w:val="Placeholder Text"/>
    <w:basedOn w:val="Policepardfaut"/>
    <w:uiPriority w:val="99"/>
    <w:semiHidden/>
    <w:rsid w:val="00D5309A"/>
    <w:rPr>
      <w:color w:val="808080"/>
    </w:rPr>
  </w:style>
  <w:style w:type="table" w:styleId="Listeclaire-Accent1">
    <w:name w:val="Light List Accent 1"/>
    <w:basedOn w:val="TableauNormal"/>
    <w:uiPriority w:val="61"/>
    <w:rsid w:val="00226028"/>
    <w:pPr>
      <w:spacing w:after="0" w:line="240" w:lineRule="auto"/>
    </w:p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character" w:customStyle="1" w:styleId="HL">
    <w:name w:val="HL"/>
    <w:basedOn w:val="Lienhypertexte"/>
    <w:uiPriority w:val="1"/>
    <w:rsid w:val="00226028"/>
    <w:rPr>
      <w:color w:val="0563C1" w:themeColor="hyperlink"/>
      <w:u w:val="single"/>
    </w:rPr>
  </w:style>
  <w:style w:type="character" w:styleId="Lienhypertexte">
    <w:name w:val="Hyperlink"/>
    <w:basedOn w:val="Policepardfaut"/>
    <w:uiPriority w:val="99"/>
    <w:semiHidden/>
    <w:unhideWhenUsed/>
    <w:rsid w:val="00226028"/>
    <w:rPr>
      <w:color w:val="0563C1" w:themeColor="hyperlink"/>
      <w:u w:val="single"/>
    </w:rPr>
  </w:style>
  <w:style w:type="character" w:styleId="CodeHTML">
    <w:name w:val="HTML Code"/>
    <w:basedOn w:val="Policepardfaut"/>
    <w:uiPriority w:val="99"/>
    <w:semiHidden/>
    <w:unhideWhenUsed/>
    <w:rsid w:val="00FB1E96"/>
    <w:rPr>
      <w:rFonts w:ascii="Consolas" w:eastAsia="Times New Roman" w:hAnsi="Consolas" w:cs="Courier New" w:hint="default"/>
      <w:color w:val="DD1144"/>
      <w:sz w:val="15"/>
      <w:szCs w:val="15"/>
      <w:bdr w:val="single" w:sz="6" w:space="2" w:color="E1E1E8" w:frame="1"/>
      <w:shd w:val="clear" w:color="auto" w:fill="F7F7F9"/>
    </w:rPr>
  </w:style>
  <w:style w:type="table" w:styleId="TableauListe7Couleur-Accentuation6">
    <w:name w:val="List Table 7 Colorful Accent 6"/>
    <w:basedOn w:val="TableauNormal"/>
    <w:uiPriority w:val="52"/>
    <w:rsid w:val="000D318A"/>
    <w:pPr>
      <w:spacing w:after="0" w:line="240" w:lineRule="auto"/>
    </w:pPr>
    <w:rPr>
      <w:color w:val="53813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0AD4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0AD4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0AD4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0AD47" w:themeColor="accent6"/>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En-tte">
    <w:name w:val="header"/>
    <w:basedOn w:val="Normal"/>
    <w:link w:val="En-tteCar"/>
    <w:uiPriority w:val="99"/>
    <w:unhideWhenUsed/>
    <w:rsid w:val="006B0F9F"/>
    <w:pPr>
      <w:tabs>
        <w:tab w:val="center" w:pos="4513"/>
        <w:tab w:val="right" w:pos="9026"/>
      </w:tabs>
      <w:spacing w:after="0" w:line="240" w:lineRule="auto"/>
    </w:pPr>
  </w:style>
  <w:style w:type="character" w:customStyle="1" w:styleId="En-tteCar">
    <w:name w:val="En-tête Car"/>
    <w:basedOn w:val="Policepardfaut"/>
    <w:link w:val="En-tte"/>
    <w:uiPriority w:val="99"/>
    <w:rsid w:val="006B0F9F"/>
  </w:style>
  <w:style w:type="paragraph" w:styleId="Pieddepage">
    <w:name w:val="footer"/>
    <w:basedOn w:val="Normal"/>
    <w:link w:val="PieddepageCar"/>
    <w:uiPriority w:val="99"/>
    <w:unhideWhenUsed/>
    <w:rsid w:val="006B0F9F"/>
    <w:pPr>
      <w:tabs>
        <w:tab w:val="center" w:pos="4513"/>
        <w:tab w:val="right" w:pos="9026"/>
      </w:tabs>
      <w:spacing w:after="0" w:line="240" w:lineRule="auto"/>
    </w:pPr>
  </w:style>
  <w:style w:type="character" w:customStyle="1" w:styleId="PieddepageCar">
    <w:name w:val="Pied de page Car"/>
    <w:basedOn w:val="Policepardfaut"/>
    <w:link w:val="Pieddepage"/>
    <w:uiPriority w:val="99"/>
    <w:rsid w:val="006B0F9F"/>
  </w:style>
  <w:style w:type="paragraph" w:styleId="Sous-titre">
    <w:name w:val="Subtitle"/>
    <w:basedOn w:val="Normal"/>
    <w:next w:val="Normal"/>
    <w:link w:val="Sous-titreCar"/>
    <w:uiPriority w:val="11"/>
    <w:qFormat/>
    <w:rsid w:val="00616E91"/>
    <w:pPr>
      <w:numPr>
        <w:ilvl w:val="1"/>
      </w:numPr>
    </w:pPr>
    <w:rPr>
      <w:rFonts w:eastAsiaTheme="minorEastAsia"/>
      <w:color w:val="5A5A5A" w:themeColor="text1" w:themeTint="A5"/>
      <w:spacing w:val="15"/>
    </w:rPr>
  </w:style>
  <w:style w:type="character" w:customStyle="1" w:styleId="Sous-titreCar">
    <w:name w:val="Sous-titre Car"/>
    <w:basedOn w:val="Policepardfaut"/>
    <w:link w:val="Sous-titre"/>
    <w:uiPriority w:val="11"/>
    <w:rsid w:val="00616E91"/>
    <w:rPr>
      <w:rFonts w:eastAsiaTheme="minorEastAsia"/>
      <w:color w:val="5A5A5A" w:themeColor="text1" w:themeTint="A5"/>
      <w:spacing w:val="15"/>
    </w:rPr>
  </w:style>
  <w:style w:type="paragraph" w:styleId="NormalWeb">
    <w:name w:val="Normal (Web)"/>
    <w:basedOn w:val="Normal"/>
    <w:uiPriority w:val="99"/>
    <w:semiHidden/>
    <w:unhideWhenUsed/>
    <w:pPr>
      <w:spacing w:before="100" w:beforeAutospacing="1" w:after="100" w:afterAutospacing="1" w:line="240" w:lineRule="auto"/>
    </w:pPr>
    <w:rPr>
      <w:rFonts w:ascii="Times New Roman" w:eastAsiaTheme="minorEastAsia" w:hAnsi="Times New Roman" w:cs="Times New Roman"/>
      <w:sz w:val="24"/>
      <w:szCs w:val="24"/>
      <w:lang w:val="fr-FR" w:eastAsia="fr-FR"/>
    </w:rPr>
  </w:style>
  <w:style w:type="character" w:styleId="lev">
    <w:name w:val="Strong"/>
    <w:basedOn w:val="Policepardfaut"/>
    <w:uiPriority w:val="22"/>
    <w:qFormat/>
    <w:rPr>
      <w:b/>
      <w:bCs/>
    </w:rPr>
  </w:style>
  <w:style w:type="paragraph" w:styleId="Notedebasdepage">
    <w:name w:val="footnote text"/>
    <w:basedOn w:val="Normal"/>
    <w:link w:val="NotedebasdepageCar"/>
    <w:uiPriority w:val="99"/>
    <w:rsid w:val="008D4BC0"/>
    <w:pPr>
      <w:spacing w:after="0" w:line="240" w:lineRule="auto"/>
    </w:pPr>
    <w:rPr>
      <w:rFonts w:ascii="Arial" w:eastAsia="Times New Roman" w:hAnsi="Arial" w:cs="Times New Roman"/>
      <w:sz w:val="20"/>
      <w:szCs w:val="20"/>
      <w:lang w:val="fr-BE"/>
    </w:rPr>
  </w:style>
  <w:style w:type="character" w:customStyle="1" w:styleId="NotedebasdepageCar">
    <w:name w:val="Note de bas de page Car"/>
    <w:basedOn w:val="Policepardfaut"/>
    <w:link w:val="Notedebasdepage"/>
    <w:uiPriority w:val="99"/>
    <w:rsid w:val="008D4BC0"/>
    <w:rPr>
      <w:rFonts w:ascii="Arial" w:eastAsia="Times New Roman" w:hAnsi="Arial" w:cs="Times New Roman"/>
      <w:sz w:val="20"/>
      <w:szCs w:val="20"/>
      <w:lang w:val="fr-BE"/>
    </w:rPr>
  </w:style>
  <w:style w:type="character" w:styleId="Appelnotedebasdep">
    <w:name w:val="footnote reference"/>
    <w:basedOn w:val="Policepardfaut"/>
    <w:uiPriority w:val="99"/>
    <w:rsid w:val="008D4BC0"/>
    <w:rPr>
      <w:vertAlign w:val="superscript"/>
    </w:rPr>
  </w:style>
  <w:style w:type="table" w:customStyle="1" w:styleId="Grilledutableau1">
    <w:name w:val="Grille du tableau1"/>
    <w:basedOn w:val="TableauNormal"/>
    <w:uiPriority w:val="39"/>
    <w:rsid w:val="008D4BC0"/>
    <w:pPr>
      <w:spacing w:after="0" w:line="240" w:lineRule="auto"/>
    </w:pPr>
    <w:rPr>
      <w:lang w:val="en-GB"/>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Paragraphedeliste">
    <w:name w:val="List Paragraph"/>
    <w:basedOn w:val="Normal"/>
    <w:uiPriority w:val="34"/>
    <w:qFormat/>
    <w:rsid w:val="008D4BC0"/>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25325383">
      <w:bodyDiv w:val="1"/>
      <w:marLeft w:val="0"/>
      <w:marRight w:val="0"/>
      <w:marTop w:val="0"/>
      <w:marBottom w:val="0"/>
      <w:divBdr>
        <w:top w:val="none" w:sz="0" w:space="0" w:color="auto"/>
        <w:left w:val="none" w:sz="0" w:space="0" w:color="auto"/>
        <w:bottom w:val="none" w:sz="0" w:space="0" w:color="auto"/>
        <w:right w:val="none" w:sz="0" w:space="0" w:color="auto"/>
      </w:divBdr>
      <w:divsChild>
        <w:div w:id="811218394">
          <w:marLeft w:val="0"/>
          <w:marRight w:val="0"/>
          <w:marTop w:val="0"/>
          <w:marBottom w:val="0"/>
          <w:divBdr>
            <w:top w:val="none" w:sz="0" w:space="0" w:color="auto"/>
            <w:left w:val="none" w:sz="0" w:space="0" w:color="auto"/>
            <w:bottom w:val="none" w:sz="0" w:space="0" w:color="auto"/>
            <w:right w:val="none" w:sz="0" w:space="0" w:color="auto"/>
          </w:divBdr>
          <w:divsChild>
            <w:div w:id="11576949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dofi.ibz.be/sites/dvzoe/FR/Documents/Annexe_06_02.pdf" TargetMode="External"/><Relationship Id="rId18" Type="http://schemas.openxmlformats.org/officeDocument/2006/relationships/hyperlink" Target="https://collab.govshare.fed.be/processes/circulaires/Omzendbrieven/20250113143025/Annexe%2002%20-%20annexe%2015.pdf" TargetMode="External"/><Relationship Id="rId26" Type="http://schemas.openxmlformats.org/officeDocument/2006/relationships/hyperlink" Target="https://collab.govshare.fed.be/processes/circulaires/Omzendbrieven/20250113143025/Annexe%2010%20-%20explications%20annexes%2015,%2049%20&amp;%2051.docx" TargetMode="External"/><Relationship Id="rId39" Type="http://schemas.openxmlformats.org/officeDocument/2006/relationships/hyperlink" Target="https://collab.govshare.fed.be/processes/circulaires/Omzendbrieven/20250113143025/Annexe%2023%20-%20Format%20Annexe%208ter_FR.pdf" TargetMode="External"/><Relationship Id="rId21" Type="http://schemas.openxmlformats.org/officeDocument/2006/relationships/hyperlink" Target="https://collab.govshare.fed.be/processes/circulaires/Omzendbrieven/20250113143025/Annexe%2005%20-%20annexe%2049_FR.docx" TargetMode="External"/><Relationship Id="rId34" Type="http://schemas.openxmlformats.org/officeDocument/2006/relationships/hyperlink" Target="https://collab.govshare.fed.be/processes/circulaires/Omzendbrieven/20250113143025/Annexe%2018%20-%20FormatCartesN_Brexit_Frontaliers_FR.pdf" TargetMode="External"/><Relationship Id="rId42" Type="http://schemas.openxmlformats.org/officeDocument/2006/relationships/hyperlink" Target="https://collab.govshare.fed.be/processes/circulaires/Omzendbrieven/20250113143025/Annexe%2026%20-%20annexe%2051_FR.pdf" TargetMode="External"/><Relationship Id="rId47" Type="http://schemas.openxmlformats.org/officeDocument/2006/relationships/header" Target="header3.xml"/><Relationship Id="rId50" Type="http://schemas.openxmlformats.org/officeDocument/2006/relationships/glossaryDocument" Target="glossary/document.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image" Target="media/image1.png"/><Relationship Id="rId29" Type="http://schemas.openxmlformats.org/officeDocument/2006/relationships/hyperlink" Target="https://collab.govshare.fed.be/processes/circulaires/Omzendbrieven/20250113143025/Annexe%2013%20-%20FormatCartesB_SejourIllimit&#233;_FR.pdf" TargetMode="External"/><Relationship Id="rId11" Type="http://schemas.openxmlformats.org/officeDocument/2006/relationships/footnotes" Target="footnotes.xml"/><Relationship Id="rId24" Type="http://schemas.openxmlformats.org/officeDocument/2006/relationships/hyperlink" Target="https://collab.govshare.fed.be/processes/circulaires/Omzendbrieven/20250113143025/Annexe%2008%20-%20Qestions%20&amp;%20r&#233;ponses.docx" TargetMode="External"/><Relationship Id="rId32" Type="http://schemas.openxmlformats.org/officeDocument/2006/relationships/hyperlink" Target="https://collab.govshare.fed.be/processes/circulaires/Omzendbrieven/20250113143025/Annexe%2016%20-%20FormatCartesH_TravailleursHautementQualifies_FR.pdf" TargetMode="External"/><Relationship Id="rId37" Type="http://schemas.openxmlformats.org/officeDocument/2006/relationships/hyperlink" Target="https://collab.govshare.fed.be/processes/circulaires/Omzendbrieven/20250113143025/Annexe%2021%20-%20FormatCartesF_Sejour3Mois_FR.pdf" TargetMode="External"/><Relationship Id="rId40" Type="http://schemas.openxmlformats.org/officeDocument/2006/relationships/hyperlink" Target="https://collab.govshare.fed.be/processes/circulaires/Omzendbrieven/20250113143025/Annexe%2024%20-%20Format%20Annexe%208quater_FR.pdf" TargetMode="External"/><Relationship Id="rId45" Type="http://schemas.openxmlformats.org/officeDocument/2006/relationships/footer" Target="footer1.xml"/><Relationship Id="rId53" Type="http://schemas.openxmlformats.org/officeDocument/2006/relationships/customXml" Target="../customXml/item8.xml"/><Relationship Id="rId5" Type="http://schemas.openxmlformats.org/officeDocument/2006/relationships/customXml" Target="../customXml/item5.xml"/><Relationship Id="rId15" Type="http://schemas.openxmlformats.org/officeDocument/2006/relationships/hyperlink" Target="http://www.inami.fgov.be/fr/professionnels/autres/mutualites/Pages/circulaire-mutualite-sca.aspx" TargetMode="External"/><Relationship Id="rId23" Type="http://schemas.openxmlformats.org/officeDocument/2006/relationships/hyperlink" Target="https://collab.govshare.fed.be/processes/circulaires/Omzendbrieven/20250113143025/Annexe%2007%20-%20Guide-du-protocole.pdf" TargetMode="External"/><Relationship Id="rId28" Type="http://schemas.openxmlformats.org/officeDocument/2006/relationships/hyperlink" Target="https://collab.govshare.fed.be/processes/circulaires/Omzendbrieven/20250113143025/Annexe%2012%20-%20FormatCartesA_SejourLimite_FR.pdf" TargetMode="External"/><Relationship Id="rId36" Type="http://schemas.openxmlformats.org/officeDocument/2006/relationships/hyperlink" Target="https://collab.govshare.fed.be/processes/circulaires/Omzendbrieven/20250113143025/Annexe%2020%20-%20FormatCartesE+_CartesEU+_SejourPermanent_FR.pdf" TargetMode="External"/><Relationship Id="rId49"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yperlink" Target="https://collab.govshare.fed.be/processes/circulaires/Omzendbrieven/20250113143025/Annexe%2003%20-%20annexe%2025.pdf" TargetMode="External"/><Relationship Id="rId31" Type="http://schemas.openxmlformats.org/officeDocument/2006/relationships/hyperlink" Target="https://collab.govshare.fed.be/processes/circulaires/Omzendbrieven/20250113143025/Annexe%2015%20-%20FormatCartesD_CartesL_ResidentsLongueDuree_FR.pdf" TargetMode="External"/><Relationship Id="rId44" Type="http://schemas.openxmlformats.org/officeDocument/2006/relationships/header" Target="header2.xml"/><Relationship Id="rId52" Type="http://schemas.openxmlformats.org/officeDocument/2006/relationships/customXml" Target="../customXml/item7.xml"/><Relationship Id="rId48" Type="http://schemas.openxmlformats.org/officeDocument/2006/relationships/footer" Target="footer3.xml"/><Relationship Id="rId9" Type="http://schemas.openxmlformats.org/officeDocument/2006/relationships/settings" Target="settings.xml"/><Relationship Id="rId14" Type="http://schemas.openxmlformats.org/officeDocument/2006/relationships/hyperlink" Target="https://dofi.ibz.be/sites/default/files/2021-04/Attestation_de_la_mutuelle.pdf" TargetMode="External"/><Relationship Id="rId22" Type="http://schemas.openxmlformats.org/officeDocument/2006/relationships/hyperlink" Target="https://collab.govshare.fed.be/processes/circulaires/Omzendbrieven/20250113143025/Annexe%2006%20-%20attestation%20mutuelle.pdf" TargetMode="External"/><Relationship Id="rId27" Type="http://schemas.openxmlformats.org/officeDocument/2006/relationships/hyperlink" Target="https://collab.govshare.fed.be/processes/circulaires/Omzendbrieven/20250113143025/Annexe%2011%20-%20annexe%2057.pdf" TargetMode="External"/><Relationship Id="rId30" Type="http://schemas.openxmlformats.org/officeDocument/2006/relationships/hyperlink" Target="https://collab.govshare.fed.be/processes/circulaires/Omzendbrieven/20250113143025/Annexe%2014%20-%20FormatCartesC_CartesK_Etablissement_FR.pdf" TargetMode="External"/><Relationship Id="rId35" Type="http://schemas.openxmlformats.org/officeDocument/2006/relationships/hyperlink" Target="https://collab.govshare.fed.be/processes/circulaires/Omzendbrieven/20250113143025/Annexe%2019%20-%20FormatCartesE_CartesEU_Sejour3Mois_FR.pdf" TargetMode="External"/><Relationship Id="rId43" Type="http://schemas.openxmlformats.org/officeDocument/2006/relationships/header" Target="header1.xml"/><Relationship Id="rId8" Type="http://schemas.openxmlformats.org/officeDocument/2006/relationships/styles" Target="styles.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collab.govshare.fed.be/processes/circulaires/Omzendbrieven/20250113143025/Annexe%2001%20-%20attestation%20d'immatriculation%20.pdf" TargetMode="External"/><Relationship Id="rId25" Type="http://schemas.openxmlformats.org/officeDocument/2006/relationships/hyperlink" Target="https://collab.govshare.fed.be/processes/circulaires/Omzendbrieven/20250113143025/Annexe%2009%20-%20TI195_FR.pdf" TargetMode="External"/><Relationship Id="rId33" Type="http://schemas.openxmlformats.org/officeDocument/2006/relationships/hyperlink" Target="https://collab.govshare.fed.be/processes/circulaires/Omzendbrieven/20250113143025/Annexe%2017%20-%20FormatCartesM_Brexit_FR.pdf" TargetMode="External"/><Relationship Id="rId38" Type="http://schemas.openxmlformats.org/officeDocument/2006/relationships/hyperlink" Target="https://collab.govshare.fed.be/processes/circulaires/Omzendbrieven/20250113143025/Annexe%2022%20-%20FormatCartesF+_SejourPermanent_FR.pdf" TargetMode="External"/><Relationship Id="rId46" Type="http://schemas.openxmlformats.org/officeDocument/2006/relationships/footer" Target="footer2.xml"/><Relationship Id="rId20" Type="http://schemas.openxmlformats.org/officeDocument/2006/relationships/hyperlink" Target="https://collab.govshare.fed.be/processes/circulaires/Omzendbrieven/20250113143025/Annexe%2004%20-%20annexe%2026.pdf" TargetMode="External"/><Relationship Id="rId41" Type="http://schemas.openxmlformats.org/officeDocument/2006/relationships/hyperlink" Target="https://collab.govshare.fed.be/processes/circulaires/Omzendbrieven/20250113143025/Annexe%2025%20-%20Format%20annexe%2056_FR.pdf"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_rels/footnotes.xml.rels><?xml version="1.0" encoding="UTF-8" standalone="yes"?>
<Relationships xmlns="http://schemas.openxmlformats.org/package/2006/relationships"><Relationship Id="rId3" Type="http://schemas.openxmlformats.org/officeDocument/2006/relationships/hyperlink" Target="https://dofi.ibz.be/fr/themes/third-country-nationals/brexit" TargetMode="External"/><Relationship Id="rId2" Type="http://schemas.openxmlformats.org/officeDocument/2006/relationships/hyperlink" Target="https://dofi.ibz.be/fr/themes/propos/cartes-electroniques-pour-etrangers" TargetMode="External"/><Relationship Id="rId1" Type="http://schemas.openxmlformats.org/officeDocument/2006/relationships/hyperlink" Target="https://dofi.ibz.be/fr/themes/propos/cartes-electroniques-pour-etrangers/ressortissants-de-pays-tier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General"/>
          <w:gallery w:val="placeholder"/>
        </w:category>
        <w:types>
          <w:type w:val="bbPlcHdr"/>
        </w:types>
        <w:behaviors>
          <w:behavior w:val="content"/>
        </w:behaviors>
        <w:guid w:val="{8DCC4F57-4BC4-4E07-A4A5-05FF4A103533}"/>
      </w:docPartPr>
      <w:docPartBody>
        <w:p w:rsidR="00D7768B" w:rsidRDefault="00071EE8">
          <w:r w:rsidRPr="00FC44C2">
            <w:rPr>
              <w:rStyle w:val="Textedelespacerserv"/>
            </w:rPr>
            <w:t>Click or tap here to enter text.</w:t>
          </w:r>
        </w:p>
      </w:docPartBody>
    </w:docPart>
    <w:docPart>
      <w:docPartPr>
        <w:name w:val="C135CFFA8D29439D87208EB1356770D2"/>
        <w:category>
          <w:name w:val="General"/>
          <w:gallery w:val="placeholder"/>
        </w:category>
        <w:types>
          <w:type w:val="bbPlcHdr"/>
        </w:types>
        <w:behaviors>
          <w:behavior w:val="content"/>
        </w:behaviors>
        <w:guid w:val="{472A5AE9-79CC-4301-866F-E5DEB9775EAD}"/>
      </w:docPartPr>
      <w:docPartBody>
        <w:p w:rsidR="002646B0" w:rsidRDefault="00D918A7" w:rsidP="00D918A7">
          <w:pPr>
            <w:pStyle w:val="C135CFFA8D29439D87208EB1356770D2"/>
          </w:pPr>
          <w:r w:rsidRPr="00FC44C2">
            <w:rPr>
              <w:rStyle w:val="Textedelespacerserv"/>
            </w:rPr>
            <w:t>Click or tap here to enter text.</w:t>
          </w:r>
        </w:p>
      </w:docPartBody>
    </w:docPart>
    <w:docPart>
      <w:docPartPr>
        <w:name w:val="D08233DD57EB4F56BE9F469152EC624E"/>
        <w:category>
          <w:name w:val="General"/>
          <w:gallery w:val="placeholder"/>
        </w:category>
        <w:types>
          <w:type w:val="bbPlcHdr"/>
        </w:types>
        <w:behaviors>
          <w:behavior w:val="content"/>
        </w:behaviors>
        <w:guid w:val="{6C789C09-21DC-44E8-89C2-36621F52A749}"/>
      </w:docPartPr>
      <w:docPartBody>
        <w:p w:rsidR="00082D30" w:rsidRDefault="002646B0" w:rsidP="002646B0">
          <w:pPr>
            <w:pStyle w:val="D08233DD57EB4F56BE9F469152EC624E"/>
          </w:pPr>
          <w:r w:rsidRPr="009823CB">
            <w:rPr>
              <w:rStyle w:val="Textedelespacerserv"/>
            </w:rPr>
            <w:t>Click here to enter text.</w:t>
          </w:r>
        </w:p>
      </w:docPartBody>
    </w:docPart>
    <w:docPart>
      <w:docPartPr>
        <w:name w:val="C899BDBDF9304F35A1BC93257E634063"/>
        <w:category>
          <w:name w:val="General"/>
          <w:gallery w:val="placeholder"/>
        </w:category>
        <w:types>
          <w:type w:val="bbPlcHdr"/>
        </w:types>
        <w:behaviors>
          <w:behavior w:val="content"/>
        </w:behaviors>
        <w:guid w:val="{D9DD0D7E-8FCE-4EF8-937F-57256E44F314}"/>
      </w:docPartPr>
      <w:docPartBody>
        <w:p w:rsidR="00082D30" w:rsidRDefault="002646B0" w:rsidP="002646B0">
          <w:pPr>
            <w:pStyle w:val="C899BDBDF9304F35A1BC93257E634063"/>
          </w:pPr>
          <w:r w:rsidRPr="001B7BAA">
            <w:rPr>
              <w:rStyle w:val="Textedelespacerserv"/>
            </w:rPr>
            <w:t>Click or tap here to enter text.</w:t>
          </w:r>
        </w:p>
      </w:docPartBody>
    </w:docPart>
    <w:docPart>
      <w:docPartPr>
        <w:name w:val="9C52980BF0954ADBB1A57CC5114452A0"/>
        <w:category>
          <w:name w:val="General"/>
          <w:gallery w:val="placeholder"/>
        </w:category>
        <w:types>
          <w:type w:val="bbPlcHdr"/>
        </w:types>
        <w:behaviors>
          <w:behavior w:val="content"/>
        </w:behaviors>
        <w:guid w:val="{7B331237-A18B-4DDE-B7CA-2396EB30A450}"/>
      </w:docPartPr>
      <w:docPartBody>
        <w:p w:rsidR="008356F4" w:rsidRDefault="0038392D" w:rsidP="0038392D">
          <w:pPr>
            <w:pStyle w:val="9C52980BF0954ADBB1A57CC5114452A0"/>
          </w:pPr>
          <w:r w:rsidRPr="009823CB">
            <w:rPr>
              <w:rStyle w:val="Textedelespacerserv"/>
            </w:rPr>
            <w:t>Click here to enter text.</w:t>
          </w:r>
        </w:p>
      </w:docPartBody>
    </w:docPart>
    <w:docPart>
      <w:docPartPr>
        <w:name w:val="08309E0DA6E249D184FFD87A38121B37"/>
        <w:category>
          <w:name w:val="General"/>
          <w:gallery w:val="placeholder"/>
        </w:category>
        <w:types>
          <w:type w:val="bbPlcHdr"/>
        </w:types>
        <w:behaviors>
          <w:behavior w:val="content"/>
        </w:behaviors>
        <w:guid w:val="{B33C8294-E00E-4817-AA95-5F6F1ECB9808}"/>
      </w:docPartPr>
      <w:docPartBody>
        <w:p w:rsidR="008356F4" w:rsidRDefault="0038392D" w:rsidP="0038392D">
          <w:pPr>
            <w:pStyle w:val="08309E0DA6E249D184FFD87A38121B37"/>
          </w:pPr>
          <w:r w:rsidRPr="001B7BAA">
            <w:rPr>
              <w:rStyle w:val="Textedelespacerserv"/>
            </w:rPr>
            <w:t>Click or tap here to enter text.</w:t>
          </w:r>
        </w:p>
      </w:docPartBody>
    </w:docPart>
    <w:docPart>
      <w:docPartPr>
        <w:name w:val="54D6841172D44135B9F594C34F2EE543"/>
        <w:category>
          <w:name w:val="General"/>
          <w:gallery w:val="placeholder"/>
        </w:category>
        <w:types>
          <w:type w:val="bbPlcHdr"/>
        </w:types>
        <w:behaviors>
          <w:behavior w:val="content"/>
        </w:behaviors>
        <w:guid w:val="{39CD01CD-A3FE-4D3B-BE64-BF689D769FEB}"/>
      </w:docPartPr>
      <w:docPartBody>
        <w:p w:rsidR="00F87541" w:rsidRDefault="004D38FB">
          <w:r w:rsidRPr="00FE61E9">
            <w:rPr>
              <w:rStyle w:val="Textedelespacerserv"/>
            </w:rPr>
            <w:t>[Omzendbrief nr]</w:t>
          </w:r>
        </w:p>
      </w:docPartBody>
    </w:docPart>
    <w:docPart>
      <w:docPartPr>
        <w:name w:val="331EE49BC3F44FB19538D620D47A4622"/>
        <w:category>
          <w:name w:val="General"/>
          <w:gallery w:val="placeholder"/>
        </w:category>
        <w:types>
          <w:type w:val="bbPlcHdr"/>
        </w:types>
        <w:behaviors>
          <w:behavior w:val="content"/>
        </w:behaviors>
        <w:guid w:val="{3C3C2D1D-5DF3-4D4D-925A-D146E74D675C}"/>
      </w:docPartPr>
      <w:docPartBody>
        <w:p w:rsidR="00F87541" w:rsidRDefault="004D38FB">
          <w:r w:rsidRPr="00FE61E9">
            <w:rPr>
              <w:rStyle w:val="Textedelespacerserv"/>
            </w:rPr>
            <w:t>[Omzendbrief volgnr]</w:t>
          </w:r>
        </w:p>
      </w:docPartBody>
    </w:docPart>
    <w:docPart>
      <w:docPartPr>
        <w:name w:val="EF197BDA007641AFAE4D5B79BA4780D7"/>
        <w:category>
          <w:name w:val="General"/>
          <w:gallery w:val="placeholder"/>
        </w:category>
        <w:types>
          <w:type w:val="bbPlcHdr"/>
        </w:types>
        <w:behaviors>
          <w:behavior w:val="content"/>
        </w:behaviors>
        <w:guid w:val="{DBBE2082-877B-4F01-AD08-8B2EDB0FE558}"/>
      </w:docPartPr>
      <w:docPartBody>
        <w:p w:rsidR="007E2F93" w:rsidRDefault="0086436A" w:rsidP="0086436A">
          <w:pPr>
            <w:pStyle w:val="EF197BDA007641AFAE4D5B79BA4780D7"/>
          </w:pPr>
          <w:r w:rsidRPr="00266977">
            <w:rPr>
              <w:rStyle w:val="Textedelespacerserv"/>
            </w:rPr>
            <w:t>[Omzendbrief datum]</w:t>
          </w:r>
        </w:p>
      </w:docPartBody>
    </w:docPart>
    <w:docPart>
      <w:docPartPr>
        <w:name w:val="15AFA486C0BA4FC1A8398302C2960CD1"/>
        <w:category>
          <w:name w:val="General"/>
          <w:gallery w:val="placeholder"/>
        </w:category>
        <w:types>
          <w:type w:val="bbPlcHdr"/>
        </w:types>
        <w:behaviors>
          <w:behavior w:val="content"/>
        </w:behaviors>
        <w:guid w:val="{081E7A8F-5968-4C3D-8DB4-4F7CF63D1877}"/>
      </w:docPartPr>
      <w:docPartBody>
        <w:p w:rsidR="00C119F3" w:rsidRDefault="00736A14">
          <w:r w:rsidRPr="00963F5E">
            <w:rPr>
              <w:rStyle w:val="Textedelespacerserv"/>
            </w:rPr>
            <w:t>[rubr-multiline]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comments="0" w:formatting="0"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8568E"/>
    <w:rsid w:val="00026C74"/>
    <w:rsid w:val="00071EE8"/>
    <w:rsid w:val="00082D30"/>
    <w:rsid w:val="00113A3D"/>
    <w:rsid w:val="001746A7"/>
    <w:rsid w:val="00194025"/>
    <w:rsid w:val="001A02FA"/>
    <w:rsid w:val="00202662"/>
    <w:rsid w:val="00225B27"/>
    <w:rsid w:val="002646B0"/>
    <w:rsid w:val="00267030"/>
    <w:rsid w:val="003542B2"/>
    <w:rsid w:val="0036593E"/>
    <w:rsid w:val="0038392D"/>
    <w:rsid w:val="0038568E"/>
    <w:rsid w:val="003E2551"/>
    <w:rsid w:val="004161E2"/>
    <w:rsid w:val="004419F7"/>
    <w:rsid w:val="00464EF3"/>
    <w:rsid w:val="004A730B"/>
    <w:rsid w:val="004D38FB"/>
    <w:rsid w:val="00511C43"/>
    <w:rsid w:val="00605616"/>
    <w:rsid w:val="00611673"/>
    <w:rsid w:val="00646B80"/>
    <w:rsid w:val="0071280C"/>
    <w:rsid w:val="00736A14"/>
    <w:rsid w:val="00736B95"/>
    <w:rsid w:val="00754D34"/>
    <w:rsid w:val="00757042"/>
    <w:rsid w:val="007E2F93"/>
    <w:rsid w:val="007E44F3"/>
    <w:rsid w:val="007E7B65"/>
    <w:rsid w:val="007F5F46"/>
    <w:rsid w:val="008356F4"/>
    <w:rsid w:val="0086436A"/>
    <w:rsid w:val="009E31F2"/>
    <w:rsid w:val="009F6792"/>
    <w:rsid w:val="00AC3308"/>
    <w:rsid w:val="00AD5116"/>
    <w:rsid w:val="00B34988"/>
    <w:rsid w:val="00B366ED"/>
    <w:rsid w:val="00BA0E84"/>
    <w:rsid w:val="00BE76A3"/>
    <w:rsid w:val="00C119F3"/>
    <w:rsid w:val="00C14F25"/>
    <w:rsid w:val="00C61497"/>
    <w:rsid w:val="00CD168D"/>
    <w:rsid w:val="00CD5FA7"/>
    <w:rsid w:val="00CF2744"/>
    <w:rsid w:val="00D7768B"/>
    <w:rsid w:val="00D918A7"/>
    <w:rsid w:val="00F07B57"/>
    <w:rsid w:val="00F44DFD"/>
    <w:rsid w:val="00F525E7"/>
    <w:rsid w:val="00F81FFB"/>
    <w:rsid w:val="00F8754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8568E"/>
    <w:rPr>
      <w:rFonts w:cs="Times New Roman"/>
      <w:sz w:val="3276"/>
      <w:szCs w:val="3276"/>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736A14"/>
    <w:rPr>
      <w:color w:val="808080"/>
    </w:rPr>
  </w:style>
  <w:style w:type="paragraph" w:customStyle="1" w:styleId="D08233DD57EB4F56BE9F469152EC624E">
    <w:name w:val="D08233DD57EB4F56BE9F469152EC624E"/>
    <w:rsid w:val="002646B0"/>
  </w:style>
  <w:style w:type="paragraph" w:customStyle="1" w:styleId="C135CFFA8D29439D87208EB1356770D2">
    <w:name w:val="C135CFFA8D29439D87208EB1356770D2"/>
    <w:rsid w:val="00D918A7"/>
  </w:style>
  <w:style w:type="paragraph" w:customStyle="1" w:styleId="C899BDBDF9304F35A1BC93257E634063">
    <w:name w:val="C899BDBDF9304F35A1BC93257E634063"/>
    <w:rsid w:val="002646B0"/>
  </w:style>
  <w:style w:type="paragraph" w:customStyle="1" w:styleId="9C52980BF0954ADBB1A57CC5114452A0">
    <w:name w:val="9C52980BF0954ADBB1A57CC5114452A0"/>
    <w:rsid w:val="0038392D"/>
  </w:style>
  <w:style w:type="paragraph" w:customStyle="1" w:styleId="08309E0DA6E249D184FFD87A38121B37">
    <w:name w:val="08309E0DA6E249D184FFD87A38121B37"/>
    <w:rsid w:val="0038392D"/>
  </w:style>
  <w:style w:type="paragraph" w:customStyle="1" w:styleId="EF197BDA007641AFAE4D5B79BA4780D7">
    <w:name w:val="EF197BDA007641AFAE4D5B79BA4780D7"/>
    <w:rsid w:val="0086436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NFListDisplayForm</Display>
  <Edit>NFListEditForm</Edit>
  <New>NFListEditForm</New>
</FormTemplates>
</file>

<file path=customXml/item2.xml><?xml version="1.0" encoding="utf-8"?>
<DocumentSettings xmlns="http://schemas.enovapoint.com/SP/DocumentSettings">
  <OriginalSiteUrl>https://collab.govshare.fed.be/processes/circulaires</OriginalSiteUrl>
  <OriginalSiteServerRelativeUrl>/processes/circulaires</OriginalSiteServerRelativeUrl>
  <PreprocessFormulas/>
</DocumentSettings>
</file>

<file path=customXml/item3.xml><?xml version="1.0" encoding="utf-8"?>
<p:properties xmlns:p="http://schemas.microsoft.com/office/2006/metadata/properties" xmlns:xsi="http://www.w3.org/2001/XMLSchema-instance" xmlns:pc="http://schemas.microsoft.com/office/infopath/2007/PartnerControls">
  <documentManagement>
    <TaxCatchAll xmlns="872641a8-5ee1-4ad8-a2c8-179bbc26f47e">
      <Value>14</Value>
      <Value>42</Value>
    </TaxCatchAll>
    <Omzendbrief_x0020_datum xmlns="a445d3d8-28a8-4826-ad51-85ae78dbc123">2025-01-12T23:00:00+00:00</Omzendbrief_x0020_datum>
    <Toepassing_x0020_van xmlns="a445d3d8-28a8-4826-ad51-85ae78dbc123" xsi:nil="true"/>
    <Omzendbrief_x0020_nr xmlns="a445d3d8-28a8-4826-ad51-85ae78dbc123">2025</Omzendbrief_x0020_nr>
    <Toepassing_x0020_tot xmlns="a445d3d8-28a8-4826-ad51-85ae78dbc123" xsi:nil="true"/>
    <g7ae3e1ae2664f8e8c2d1d16ac6e26f8 xmlns="a445d3d8-28a8-4826-ad51-85ae78dbc123">
      <Terms xmlns="http://schemas.microsoft.com/office/infopath/2007/PartnerControls">
        <TermInfo xmlns="http://schemas.microsoft.com/office/infopath/2007/PartnerControls">
          <TermName xmlns="http://schemas.microsoft.com/office/infopath/2007/PartnerControls">2299 - Personen ingeschreven in het Rijksregister</TermName>
          <TermId xmlns="http://schemas.microsoft.com/office/infopath/2007/PartnerControls">8dfac25a-f88b-447a-b30e-c9a0110f4121</TermId>
        </TermInfo>
      </Terms>
    </g7ae3e1ae2664f8e8c2d1d16ac6e26f8>
    <Omzendbrief_x0020_volgnr xmlns="a445d3d8-28a8-4826-ad51-85ae78dbc123">63</Omzendbrief_x0020_volgnr>
    <c5310d4b92cd4ef5a8e2a50ff63ba4e8 xmlns="a445d3d8-28a8-4826-ad51-85ae78dbc123">
      <Terms xmlns="http://schemas.microsoft.com/office/infopath/2007/PartnerControls">
        <TermInfo xmlns="http://schemas.microsoft.com/office/infopath/2007/PartnerControls">
          <TermName xmlns="http://schemas.microsoft.com/office/infopath/2007/PartnerControls">Administratieve Controle</TermName>
          <TermId xmlns="http://schemas.microsoft.com/office/infopath/2007/PartnerControls">83602510-5994-4c0f-b5c9-dfa9b0472570</TermId>
        </TermInfo>
      </Terms>
    </c5310d4b92cd4ef5a8e2a50ff63ba4e8>
    <Vertrouwelijk xmlns="a445d3d8-28a8-4826-ad51-85ae78dbc123">false</Vertrouwelijk>
    <Dossier xmlns="a445d3d8-28a8-4826-ad51-85ae78dbc123">6981</Dossier>
    <Betreft xmlns="a445d3d8-28a8-4826-ad51-85ae78dbc123">&lt;div class="ExternalClass9B6BCB79F9164342BA0C0107ABD9FCEB"&gt;&lt;p&gt;​&lt;strong&gt;Bewijsmodaliteiten voor de inschrijving in de hoedanigheid van ingeschrevene in het Rijksregister van de natuurlijke personen, met toepassing van artikel 32, eerste lid, 15°, van de wet betreffende de verplichte verzekering voor geneeskundige verzorging en uitkeringen, gecoördineerd op 14 juli 1994&lt;/strong&gt;&lt;br&gt;&lt;/p&gt;&lt;/div&gt;</Betreft>
    <ondertekenaar xmlns="a445d3d8-28a8-4826-ad51-85ae78dbc123">14</ondertekenaar>
    <DossierStatus xmlns="a445d3d8-28a8-4826-ad51-85ae78dbc123">In opmaak - En construction</DossierStatus>
    <Taal xmlns="a445d3d8-28a8-4826-ad51-85ae78dbc123">FR</Taal>
    <FormData xmlns="http://schemas.microsoft.com/sharepoint/v3">&lt;?xml version="1.0" encoding="utf-8"?&gt;&lt;FormVariables&gt;&lt;Version /&gt;&lt;Vervangtomzendbrief type="System.String" /&gt;&lt;/FormVariables&gt;</FormData>
    <replaces-ozb-sequence-nr xmlns="a445d3d8-28a8-4826-ad51-85ae78dbc123" xsi:nil="true"/>
    <replaces-ozb-nr xmlns="a445d3d8-28a8-4826-ad51-85ae78dbc123" xsi:nil="true"/>
    <replaces-ozb-date xmlns="a445d3d8-28a8-4826-ad51-85ae78dbc123" xsi:nil="true"/>
    <Circulaire-Name xmlns="a771fd84-99d5-44c2-9dac-0b7cb5888153" xsi:nil="true"/>
    <Betreft-FR xmlns="a771fd84-99d5-44c2-9dac-0b7cb5888153">&lt;div class="ExternalClass3520CED27690463685C86DF49B6A755A"&gt;&lt;p&gt;​&lt;strong&gt;Modalités de preuve pour l'inscription en qualité de personne inscrite au Registre national des personnes physiques en application de l'article 32, alinéa 1, 15° de la loi relative à l'assurance obligatoire soins de santé et indemnités, coordonnée le 14 juillet 1994.&lt;/strong&gt;​&lt;br&gt;&lt;/p&gt;&lt;/div&gt;</Betreft-FR>
    <Cel xmlns="a771fd84-99d5-44c2-9dac-0b7cb5888153" xsi:nil="true"/>
    <vervangt_x0020_omzendbrief xmlns="a771fd84-99d5-44c2-9dac-0b7cb5888153" xsi:nil="true"/>
    <OndertekenaarArchief xmlns="a771fd84-99d5-44c2-9dac-0b7cb5888153" xsi:nil="true"/>
  </documentManagement>
</p:properties>
</file>

<file path=customXml/item4.xml><?xml version="1.0" encoding="utf-8"?>
<ct:contentTypeSchema xmlns:ct="http://schemas.microsoft.com/office/2006/metadata/contentType" xmlns:ma="http://schemas.microsoft.com/office/2006/metadata/properties/metaAttributes" ct:_="" ma:_="" ma:contentTypeName="Circulaire" ma:contentTypeID="0x010100BDF9EAF7E7FE59449502797BFB51743F00FF2740BAA3255943B8B9E081CA8E0E05" ma:contentTypeVersion="22" ma:contentTypeDescription="" ma:contentTypeScope="" ma:versionID="b6d4882c4fa657ee5ef34821a6bc25b8">
  <xsd:schema xmlns:xsd="http://www.w3.org/2001/XMLSchema" xmlns:xs="http://www.w3.org/2001/XMLSchema" xmlns:p="http://schemas.microsoft.com/office/2006/metadata/properties" xmlns:ns1="http://schemas.microsoft.com/sharepoint/v3" xmlns:ns2="a445d3d8-28a8-4826-ad51-85ae78dbc123" xmlns:ns3="5c99ba27-9f4a-43d1-a433-cd21c0c58a91" xmlns:ns4="872641a8-5ee1-4ad8-a2c8-179bbc26f47e" xmlns:ns5="a771fd84-99d5-44c2-9dac-0b7cb5888153" targetNamespace="http://schemas.microsoft.com/office/2006/metadata/properties" ma:root="true" ma:fieldsID="2e8122cca0147f1f58a2d650471c0d2c" ns1:_="" ns2:_="" ns3:_="" ns4:_="" ns5:_="">
    <xsd:import namespace="http://schemas.microsoft.com/sharepoint/v3"/>
    <xsd:import namespace="a445d3d8-28a8-4826-ad51-85ae78dbc123"/>
    <xsd:import namespace="5c99ba27-9f4a-43d1-a433-cd21c0c58a91"/>
    <xsd:import namespace="872641a8-5ee1-4ad8-a2c8-179bbc26f47e"/>
    <xsd:import namespace="a771fd84-99d5-44c2-9dac-0b7cb5888153"/>
    <xsd:element name="properties">
      <xsd:complexType>
        <xsd:sequence>
          <xsd:element name="documentManagement">
            <xsd:complexType>
              <xsd:all>
                <xsd:element ref="ns2:Taal"/>
                <xsd:element ref="ns2:Vertrouwelijk" minOccurs="0"/>
                <xsd:element ref="ns2:Omzendbrief_x0020_nr" minOccurs="0"/>
                <xsd:element ref="ns2:Omzendbrief_x0020_volgnr"/>
                <xsd:element ref="ns2:Omzendbrief_x0020_datum" minOccurs="0"/>
                <xsd:element ref="ns2:Toepassing_x0020_van" minOccurs="0"/>
                <xsd:element ref="ns2:Toepassing_x0020_tot" minOccurs="0"/>
                <xsd:element ref="ns3:Circulaire-Name" minOccurs="0"/>
                <xsd:element ref="ns3:Cel" minOccurs="0"/>
                <xsd:element ref="ns2:DossierStatus" minOccurs="0"/>
                <xsd:element ref="ns2:Dossier" minOccurs="0"/>
                <xsd:element ref="ns2:ondertekenaar" minOccurs="0"/>
                <xsd:element ref="ns2:Betreft" minOccurs="0"/>
                <xsd:element ref="ns3:Betreft-FR" minOccurs="0"/>
                <xsd:element ref="ns2:Cel_x003a_Titel" minOccurs="0"/>
                <xsd:element ref="ns4:TaxCatchAllLabel" minOccurs="0"/>
                <xsd:element ref="ns4:TaxCatchAll" minOccurs="0"/>
                <xsd:element ref="ns2:g7ae3e1ae2664f8e8c2d1d16ac6e26f8" minOccurs="0"/>
                <xsd:element ref="ns2:c5310d4b92cd4ef5a8e2a50ff63ba4e8" minOccurs="0"/>
                <xsd:element ref="ns5:ondertekenaar_x003a_graad-fr" minOccurs="0"/>
                <xsd:element ref="ns2:ondertekenaar_x003a_Naam-ondertekenaar-nl" minOccurs="0"/>
                <xsd:element ref="ns5:ondertekenaar_x003a_aanhef-fr" minOccurs="0"/>
                <xsd:element ref="ns2:ondertekenaar_x003a_Naam-ondertekenaar-fr" minOccurs="0"/>
                <xsd:element ref="ns5:ondertekenaar_x003a_aanhef-nl" minOccurs="0"/>
                <xsd:element ref="ns5:ondertekenaar_x003a_graad-nl" minOccurs="0"/>
                <xsd:element ref="ns1:FormData" minOccurs="0"/>
                <xsd:element ref="ns2:replaces-ozb-nr" minOccurs="0"/>
                <xsd:element ref="ns2:replaces-ozb-sequence-nr" minOccurs="0"/>
                <xsd:element ref="ns2:replaces-ozb-date" minOccurs="0"/>
                <xsd:element ref="ns3:o137210e1cf54361bb77e636aee5ca5c" minOccurs="0"/>
                <xsd:element ref="ns3:vervangen-door" minOccurs="0"/>
                <xsd:element ref="ns3:rubr_x002d_multilin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ormData" ma:index="35" nillable="true" ma:displayName="Form Data" ma:hidden="true" ma:internalName="FormData"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445d3d8-28a8-4826-ad51-85ae78dbc123" elementFormDefault="qualified">
    <xsd:import namespace="http://schemas.microsoft.com/office/2006/documentManagement/types"/>
    <xsd:import namespace="http://schemas.microsoft.com/office/infopath/2007/PartnerControls"/>
    <xsd:element name="Taal" ma:index="2" ma:displayName="Taal" ma:format="Dropdown" ma:internalName="Taal" ma:readOnly="false">
      <xsd:simpleType>
        <xsd:restriction base="dms:Choice">
          <xsd:enumeration value="NL"/>
          <xsd:enumeration value="FR"/>
          <xsd:enumeration value="NL-FR"/>
        </xsd:restriction>
      </xsd:simpleType>
    </xsd:element>
    <xsd:element name="Vertrouwelijk" ma:index="4" nillable="true" ma:displayName="Vertrouwelijk" ma:default="0" ma:internalName="Vertrouwelijk" ma:readOnly="false">
      <xsd:simpleType>
        <xsd:restriction base="dms:Boolean"/>
      </xsd:simpleType>
    </xsd:element>
    <xsd:element name="Omzendbrief_x0020_nr" ma:index="6" nillable="true" ma:displayName="Omzendbrief nr" ma:indexed="true" ma:internalName="Omzendbrief_x0020_nr" ma:readOnly="false">
      <xsd:simpleType>
        <xsd:restriction base="dms:Text">
          <xsd:maxLength value="255"/>
        </xsd:restriction>
      </xsd:simpleType>
    </xsd:element>
    <xsd:element name="Omzendbrief_x0020_volgnr" ma:index="7" ma:displayName="Omzendbrief volgnr" ma:decimals="0" ma:default="0" ma:indexed="true" ma:internalName="Omzendbrief_x0020_volgnr" ma:readOnly="false" ma:percentage="FALSE">
      <xsd:simpleType>
        <xsd:restriction base="dms:Number">
          <xsd:maxInclusive value="5000"/>
          <xsd:minInclusive value="0"/>
        </xsd:restriction>
      </xsd:simpleType>
    </xsd:element>
    <xsd:element name="Omzendbrief_x0020_datum" ma:index="8" nillable="true" ma:displayName="Omzendbrief datum" ma:default="[today]" ma:format="DateOnly" ma:indexed="true" ma:internalName="Omzendbrief_x0020_datum" ma:readOnly="false">
      <xsd:simpleType>
        <xsd:restriction base="dms:DateTime"/>
      </xsd:simpleType>
    </xsd:element>
    <xsd:element name="Toepassing_x0020_van" ma:index="9" nillable="true" ma:displayName="Toepassing van" ma:format="DateOnly" ma:internalName="Toepassing_x0020_van" ma:readOnly="false">
      <xsd:simpleType>
        <xsd:restriction base="dms:DateTime"/>
      </xsd:simpleType>
    </xsd:element>
    <xsd:element name="Toepassing_x0020_tot" ma:index="10" nillable="true" ma:displayName="Toepassing tot" ma:format="DateOnly" ma:internalName="Toepassing_x0020_tot" ma:readOnly="false">
      <xsd:simpleType>
        <xsd:restriction base="dms:DateTime"/>
      </xsd:simpleType>
    </xsd:element>
    <xsd:element name="DossierStatus" ma:index="13" nillable="true" ma:displayName="DossierStatus" ma:default="In opmaak - En construction" ma:format="Dropdown" ma:indexed="true" ma:internalName="DossierStatus" ma:readOnly="false">
      <xsd:simpleType>
        <xsd:restriction base="dms:Choice">
          <xsd:enumeration value="In opmaak - En construction"/>
          <xsd:enumeration value="Ter goedkeuring - A approuver"/>
          <xsd:enumeration value="Ter ondertekening - A signer"/>
          <xsd:enumeration value="Goedgekeurd - Approuve"/>
          <xsd:enumeration value="Teruggestuurd - Renvoye"/>
          <xsd:enumeration value="Afgekeurd - Rejete"/>
          <xsd:enumeration value="Gepubliceerd - Publie"/>
          <xsd:enumeration value="Vervangen - Remplacer"/>
          <xsd:enumeration value="Te vertalen - a traduire"/>
          <xsd:enumeration value="Vertaald - Traduit"/>
          <xsd:enumeration value="Externe uitwisseling - Echange externe"/>
        </xsd:restriction>
      </xsd:simpleType>
    </xsd:element>
    <xsd:element name="Dossier" ma:index="14" nillable="true" ma:displayName="Dossier" ma:list="{5c99ba27-9f4a-43d1-a433-cd21c0c58a91}" ma:internalName="Dossier" ma:readOnly="false" ma:showField="ID" ma:web="a445d3d8-28a8-4826-ad51-85ae78dbc123">
      <xsd:simpleType>
        <xsd:restriction base="dms:Lookup"/>
      </xsd:simpleType>
    </xsd:element>
    <xsd:element name="ondertekenaar" ma:index="15" nillable="true" ma:displayName="Ondertekenaar" ma:list="{2d15de15-5243-45cd-a2c1-f958b116eaae}" ma:internalName="ondertekenaar" ma:readOnly="false" ma:showField="Title" ma:web="a445d3d8-28a8-4826-ad51-85ae78dbc123">
      <xsd:simpleType>
        <xsd:restriction base="dms:Lookup"/>
      </xsd:simpleType>
    </xsd:element>
    <xsd:element name="Betreft" ma:index="16" nillable="true" ma:displayName="Betreft-NL" ma:internalName="Betreft" ma:readOnly="false">
      <xsd:simpleType>
        <xsd:restriction base="dms:Note"/>
      </xsd:simpleType>
    </xsd:element>
    <xsd:element name="Cel_x003a_Titel" ma:index="18" nillable="true" ma:displayName="Cel:Titel" ma:list="{ffa42b20-8bb0-4be2-ac94-da94045c778d}" ma:internalName="Cel_x003A_Titel" ma:readOnly="true" ma:showField="Title" ma:web="a445d3d8-28a8-4826-ad51-85ae78dbc123">
      <xsd:simpleType>
        <xsd:restriction base="dms:Lookup"/>
      </xsd:simpleType>
    </xsd:element>
    <xsd:element name="g7ae3e1ae2664f8e8c2d1d16ac6e26f8" ma:index="21" ma:taxonomy="true" ma:internalName="g7ae3e1ae2664f8e8c2d1d16ac6e26f8" ma:taxonomyFieldName="Rubriek" ma:displayName="Rubriek" ma:readOnly="false" ma:fieldId="{07ae3e1a-e266-4f8e-8c2d-1d16ac6e26f8}" ma:taxonomyMulti="true" ma:sspId="44a63f7c-bb59-4c96-ad4b-dacdde96283b" ma:termSetId="1629377f-7fc2-4b8a-b1bc-315191ece583" ma:anchorId="00000000-0000-0000-0000-000000000000" ma:open="false" ma:isKeyword="false">
      <xsd:complexType>
        <xsd:sequence>
          <xsd:element ref="pc:Terms" minOccurs="0" maxOccurs="1"/>
        </xsd:sequence>
      </xsd:complexType>
    </xsd:element>
    <xsd:element name="c5310d4b92cd4ef5a8e2a50ff63ba4e8" ma:index="28" ma:taxonomy="true" ma:internalName="c5310d4b92cd4ef5a8e2a50ff63ba4e8" ma:taxonomyFieldName="Dienst" ma:displayName="Dienst" ma:indexed="true" ma:readOnly="false" ma:fieldId="{c5310d4b-92cd-4ef5-a8e2-a50ff63ba4e8}" ma:sspId="44a63f7c-bb59-4c96-ad4b-dacdde96283b" ma:termSetId="c191847b-44d2-49c8-8fb2-310f39e3451d" ma:anchorId="00000000-0000-0000-0000-000000000000" ma:open="false" ma:isKeyword="false">
      <xsd:complexType>
        <xsd:sequence>
          <xsd:element ref="pc:Terms" minOccurs="0" maxOccurs="1"/>
        </xsd:sequence>
      </xsd:complexType>
    </xsd:element>
    <xsd:element name="ondertekenaar_x003a_Naam-ondertekenaar-nl" ma:index="30" nillable="true" ma:displayName="ondertekenaar:Naam-ondertekenaar-nl" ma:list="{2d15de15-5243-45cd-a2c1-f958b116eaae}" ma:internalName="ondertekenaar_x003A_Naam_x002d_ondertekenaar_x002d_nl" ma:readOnly="true" ma:showField="Naam_x002d_ondertekenaar_x002d_n" ma:web="a445d3d8-28a8-4826-ad51-85ae78dbc123">
      <xsd:simpleType>
        <xsd:restriction base="dms:Lookup"/>
      </xsd:simpleType>
    </xsd:element>
    <xsd:element name="ondertekenaar_x003a_Naam-ondertekenaar-fr" ma:index="32" nillable="true" ma:displayName="ondertekenaar:Naam-ondertekenaar-fr" ma:list="{2d15de15-5243-45cd-a2c1-f958b116eaae}" ma:internalName="ondertekenaar_x003A_Naam_x002d_ondertekenaar_x002d_fr" ma:readOnly="true" ma:showField="Naam_x002d_ondertekenaar_x002d_f" ma:web="a445d3d8-28a8-4826-ad51-85ae78dbc123">
      <xsd:simpleType>
        <xsd:restriction base="dms:Lookup"/>
      </xsd:simpleType>
    </xsd:element>
    <xsd:element name="replaces-ozb-nr" ma:index="36" nillable="true" ma:displayName="replaces-ozb-nr" ma:decimals="0" ma:indexed="true" ma:internalName="replaces_x002d_ozb_x002d_nr" ma:readOnly="false">
      <xsd:simpleType>
        <xsd:restriction base="dms:Text">
          <xsd:maxLength value="4"/>
        </xsd:restriction>
      </xsd:simpleType>
    </xsd:element>
    <xsd:element name="replaces-ozb-sequence-nr" ma:index="37" nillable="true" ma:displayName="replaces-ozb-sequence-nr" ma:decimals="0" ma:indexed="true" ma:internalName="replaces_x002d_ozb_x002d_sequence_x002d_nr" ma:percentage="FALSE">
      <xsd:simpleType>
        <xsd:restriction base="dms:Number">
          <xsd:maxInclusive value="2000"/>
          <xsd:minInclusive value="1"/>
        </xsd:restriction>
      </xsd:simpleType>
    </xsd:element>
    <xsd:element name="replaces-ozb-date" ma:index="38" nillable="true" ma:displayName="replaces-ozb-date" ma:format="DateOnly" ma:internalName="replaces_x002d_ozb_x002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c99ba27-9f4a-43d1-a433-cd21c0c58a91" elementFormDefault="qualified">
    <xsd:import namespace="http://schemas.microsoft.com/office/2006/documentManagement/types"/>
    <xsd:import namespace="http://schemas.microsoft.com/office/infopath/2007/PartnerControls"/>
    <xsd:element name="Circulaire-Name" ma:index="11" nillable="true" ma:displayName="Circulaire-Name" ma:internalName="Circulaire_x002d_Name" ma:readOnly="false">
      <xsd:simpleType>
        <xsd:restriction base="dms:Text">
          <xsd:maxLength value="255"/>
        </xsd:restriction>
      </xsd:simpleType>
    </xsd:element>
    <xsd:element name="Cel" ma:index="12" nillable="true" ma:displayName="Cel" ma:list="{ffa42b20-8bb0-4be2-ac94-da94045c778d}" ma:internalName="_x0043_el0" ma:readOnly="false" ma:showField="Title" ma:web="a445d3d8-28a8-4826-ad51-85ae78dbc123">
      <xsd:simpleType>
        <xsd:restriction base="dms:Lookup"/>
      </xsd:simpleType>
    </xsd:element>
    <xsd:element name="Betreft-FR" ma:index="17" nillable="true" ma:displayName="Betreft-FR" ma:internalName="Betreft_x002d_FR" ma:readOnly="false">
      <xsd:simpleType>
        <xsd:restriction base="dms:Note"/>
      </xsd:simpleType>
    </xsd:element>
    <xsd:element name="o137210e1cf54361bb77e636aee5ca5c" ma:index="40" nillable="true" ma:taxonomy="true" ma:internalName="o137210e1cf54361bb77e636aee5ca5c" ma:taxonomyFieldName="DienstOpBrief" ma:displayName="DienstOpBrief" ma:indexed="true" ma:default="" ma:fieldId="{8137210e-1cf5-4361-bb77-e636aee5ca5c}" ma:sspId="44a63f7c-bb59-4c96-ad4b-dacdde96283b" ma:termSetId="a85e7984-6856-4194-8b20-e1438a34926d" ma:anchorId="00000000-0000-0000-0000-000000000000" ma:open="false" ma:isKeyword="false">
      <xsd:complexType>
        <xsd:sequence>
          <xsd:element ref="pc:Terms" minOccurs="0" maxOccurs="1"/>
        </xsd:sequence>
      </xsd:complexType>
    </xsd:element>
    <xsd:element name="vervangen-door" ma:index="41" nillable="true" ma:displayName="vervangen-door" ma:indexed="true" ma:internalName="vervangen_x002d_door" ma:readOnly="false">
      <xsd:simpleType>
        <xsd:restriction base="dms:Text">
          <xsd:maxLength value="255"/>
        </xsd:restriction>
      </xsd:simpleType>
    </xsd:element>
    <xsd:element name="rubr_x002d_multiline" ma:index="42" nillable="true" ma:displayName="rubr-multiline" ma:internalName="rubr_x002d_multilin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72641a8-5ee1-4ad8-a2c8-179bbc26f47e" elementFormDefault="qualified">
    <xsd:import namespace="http://schemas.microsoft.com/office/2006/documentManagement/types"/>
    <xsd:import namespace="http://schemas.microsoft.com/office/infopath/2007/PartnerControls"/>
    <xsd:element name="TaxCatchAllLabel" ma:index="19" nillable="true" ma:displayName="Taxonomy Catch All Column1" ma:hidden="true" ma:list="{baa9adc4-63f4-4dfd-b88d-83a658382561}" ma:internalName="TaxCatchAllLabel" ma:readOnly="true" ma:showField="CatchAllDataLabel" ma:web="a445d3d8-28a8-4826-ad51-85ae78dbc123">
      <xsd:complexType>
        <xsd:complexContent>
          <xsd:extension base="dms:MultiChoiceLookup">
            <xsd:sequence>
              <xsd:element name="Value" type="dms:Lookup" maxOccurs="unbounded" minOccurs="0" nillable="true"/>
            </xsd:sequence>
          </xsd:extension>
        </xsd:complexContent>
      </xsd:complexType>
    </xsd:element>
    <xsd:element name="TaxCatchAll" ma:index="20" nillable="true" ma:displayName="Taxonomy Catch All Column" ma:hidden="true" ma:list="{baa9adc4-63f4-4dfd-b88d-83a658382561}" ma:internalName="TaxCatchAll" ma:readOnly="false" ma:showField="CatchAllData" ma:web="a445d3d8-28a8-4826-ad51-85ae78dbc12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771fd84-99d5-44c2-9dac-0b7cb5888153" elementFormDefault="qualified">
    <xsd:import namespace="http://schemas.microsoft.com/office/2006/documentManagement/types"/>
    <xsd:import namespace="http://schemas.microsoft.com/office/infopath/2007/PartnerControls"/>
    <xsd:element name="ondertekenaar_x003a_graad-fr" ma:index="29" nillable="true" ma:displayName="ondertekenaar:graad-fr" ma:list="{2d15de15-5243-45cd-a2c1-f958b116eaae}" ma:internalName="ondertekenaar_x003A_graad_x002d_fr" ma:readOnly="true" ma:showField="graad_x002d_fr" ma:web="a445d3d8-28a8-4826-ad51-85ae78dbc123">
      <xsd:simpleType>
        <xsd:restriction base="dms:Lookup"/>
      </xsd:simpleType>
    </xsd:element>
    <xsd:element name="ondertekenaar_x003a_aanhef-fr" ma:index="31" nillable="true" ma:displayName="ondertekenaar:aanhef-fr" ma:list="{2d15de15-5243-45cd-a2c1-f958b116eaae}" ma:internalName="ondertekenaar_x003A_aanhef_x002d_fr" ma:readOnly="true" ma:showField="aanhef_x002d_fr" ma:web="a445d3d8-28a8-4826-ad51-85ae78dbc123">
      <xsd:simpleType>
        <xsd:restriction base="dms:Lookup"/>
      </xsd:simpleType>
    </xsd:element>
    <xsd:element name="ondertekenaar_x003a_aanhef-nl" ma:index="33" nillable="true" ma:displayName="ondertekenaar:aanhef-nl" ma:list="{2d15de15-5243-45cd-a2c1-f958b116eaae}" ma:internalName="ondertekenaar_x003A_aanhef_x002d_nl" ma:readOnly="true" ma:showField="aanhef_x002d_nl" ma:web="a445d3d8-28a8-4826-ad51-85ae78dbc123">
      <xsd:simpleType>
        <xsd:restriction base="dms:Lookup"/>
      </xsd:simpleType>
    </xsd:element>
    <xsd:element name="ondertekenaar_x003a_graad-nl" ma:index="34" nillable="true" ma:displayName="ondertekenaar:graad-nl" ma:list="{2d15de15-5243-45cd-a2c1-f958b116eaae}" ma:internalName="ondertekenaar_x003A_graad_x002d_nl" ma:readOnly="true" ma:showField="graad_x002d_nl" ma:web="a445d3d8-28a8-4826-ad51-85ae78dbc123">
      <xsd:simpleType>
        <xsd:restriction base="dms:Lookup"/>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FieldMetadatas xmlns="http://schemas.enovapoint.com/SP/FieldMetadataCollection">
  <FieldMetadata>
    <SdtId>121814247</SdtId>
    <Tag>DienstOpBrief:Term1036</Tag>
    <IsReadOnly>True</IsReadOnly>
    <Value>Contrôle Administratif</Value>
    <FieldValueSource>
      <IsMainContextItem>False</IsMainContextItem>
      <SiteId>df689246-3791-4e33-b2cb-279653120027</SiteId>
      <SiteUrl>https://collab.govshare.fed.be/processes/circulaires</SiteUrl>
      <WebId>a445d3d8-28a8-4826-ad51-85ae78dbc123</WebId>
      <WebUrl>https://collab.govshare.fed.be/processes/circulaires</WebUrl>
      <ListId>baa9adc4-63f4-4dfd-b88d-83a658382561</ListId>
      <ListRootFolderUrl>Lists/TaxonomyHiddenList</ListRootFolderUrl>
      <ItemId>395</ItemId>
      <FieldId>11b936ec-76ce-4b81-a89c-a66622095277</FieldId>
      <FieldInternalName>Term1036</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8137210e-1cf5-4361-bb77-e636aee5ca5c</FieldId>
        <FieldInternalName>DienstOpBrief</FieldInternalName>
      </ParentSource>
    </FieldValueSource>
  </FieldMetadata>
  <FieldMetadata>
    <SdtId>-41523730</SdtId>
    <Tag>Omzendbrief_x0020_nr</Tag>
    <IsReadOnly>True</IsReadOnly>
    <Value>2025</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6b51613c-b934-4878-97f1-ef729aa53494</FieldId>
      <FieldInternalName>Omzendbrief_x0020_nr</FieldInternalName>
    </FieldValueSource>
  </FieldMetadata>
  <FieldMetadata>
    <SdtId>-1586145327</SdtId>
    <Tag>Omzendbrief_x0020_volgnr</Tag>
    <IsReadOnly>False</IsReadOnly>
    <Value>0</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67fa0b52-67bd-4ed8-837e-ecf24c4b2684</FieldId>
      <FieldInternalName>Omzendbrief_x0020_volgnr</FieldInternalName>
    </FieldValueSource>
  </FieldMetadata>
  <FieldMetadata>
    <SdtId>1806898801</SdtId>
    <Tag>IfEmpty(replaces_x002d_ozb_x002d_nr; ""; "Remplace circulaire " &amp; replaces_x002d_ozb_x002d_nr)</Tag>
    <IsReadOnly>False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e9039d1c-44c2-46a8-a1cc-68d24d53032b</FieldId>
      <FieldInternalName>replaces_x002d_ozb_x002d_nr</FieldInternalName>
    </FieldValueSource>
  </FieldMetadata>
  <FieldMetadata>
    <SdtId>878892580</SdtId>
    <Tag>IfEmpty(replaces_x002d_ozb_x002d_nr; ""; "/" &amp; replaces_x002d_ozb_x002d_sequence_x002d_nr)</Tag>
    <IsReadOnly>True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e9039d1c-44c2-46a8-a1cc-68d24d53032b</FieldId>
      <FieldInternalName>replaces_x002d_ozb_x002d_nr</FieldInternalName>
    </FieldValueSource>
  </FieldMetadata>
  <FieldMetadata>
    <SdtId>-2072803328</SdtId>
    <Tag>IfEmpty(replaces_x002d_ozb_x002d_nr; ""; "du " &amp; FormatDate(replaces_x002d_ozb_x002d_date; "d/MM/yyyy"))</Tag>
    <IsReadOnly>False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e9039d1c-44c2-46a8-a1cc-68d24d53032b</FieldId>
      <FieldInternalName>replaces_x002d_ozb_x002d_nr</FieldInternalName>
    </FieldValueSource>
  </FieldMetadata>
  <FieldMetadata>
    <SdtId>447292552</SdtId>
    <Tag>rubr_x002d_multiline</Tag>
    <IsReadOnly>False</IsReadOnly>
    <Value><![CDATA[
2299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98e1fe25-f5a7-42dc-a26a-bad955117236</FieldId>
      <FieldInternalName>rubr_x002d_multiline</FieldInternalName>
    </FieldValueSource>
  </FieldMetadata>
  <FieldMetadata>
    <SdtId>1128201983</SdtId>
    <Tag>Betreft_x002d_FR</Tag>
    <IsReadOnly>True</IsReadOnly>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3968de09-3ecb-4ad2-b9c8-e81188e331ca</FieldId>
      <FieldInternalName>Betreft_x002d_FR</FieldInternalName>
    </FieldValueSource>
  </FieldMetadata>
  <FieldMetadata>
    <SdtId>-2016910189</SdtId>
    <Tag>Dossier:ondertekenaar_x003A_aanhef_x002d_fr</Tag>
    <IsReadOnly>True</IsReadOnly>
    <Value> </Value>
    <FieldValueSource>
      <IsMainContextItem>False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6981</ItemId>
      <FieldId>354e5ca6-e310-494c-9adb-3ee0b149ba26</FieldId>
      <FieldInternalName>ondertekenaar_x003A_aanhef_x002d_fr</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08723c66-2266-4b42-97dd-91c11c7eaea5</FieldId>
        <FieldInternalName>Dossier</FieldInternalName>
      </ParentSource>
    </FieldValueSource>
  </FieldMetadata>
  <FieldMetadata>
    <SdtId>-183676403</SdtId>
    <Tag>ondertekenaar:Handtekening</Tag>
    <IsReadOnly>False</IsReadOnly>
    <FieldValueSource>
      <IsMainContextItem>False</IsMainContextItem>
      <SiteId>df689246-3791-4e33-b2cb-279653120027</SiteId>
      <SiteUrl>https://collab.govshare.fed.be/processes/circulaires</SiteUrl>
      <WebId>a445d3d8-28a8-4826-ad51-85ae78dbc123</WebId>
      <WebUrl>https://collab.govshare.fed.be/processes/circulaires</WebUrl>
      <ListId>2d15de15-5243-45cd-a2c1-f958b116eaae</ListId>
      <ListRootFolderUrl>Lists/Ondertekenaars</ListRootFolderUrl>
      <ItemId>14</ItemId>
      <FieldId>6e3d343e-6819-4799-8406-dec859556d51</FieldId>
      <FieldInternalName>Handtekening</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936d6923-f796-4f7e-a794-9e93e1dffd45</FieldId>
        <FieldInternalName>ondertekenaar</FieldInternalName>
      </ParentSource>
    </FieldValueSource>
  </FieldMetadata>
  <FieldMetadata>
    <SdtId>2023351502</SdtId>
    <Tag>Dossier:ondertekenaar_x003A_Naam_x002d_ondertekenaar_x002d_nl</Tag>
    <IsReadOnly>True</IsReadOnly>
    <Value>Tom Verdonck</Value>
    <FieldValueSource>
      <IsMainContextItem>False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6981</ItemId>
      <FieldId>bf3fe7c3-2e1a-40ac-a9f5-61e03ca04354</FieldId>
      <FieldInternalName>ondertekenaar_x003A_Naam_x002d_ondertekenaar_x002d_nl</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08723c66-2266-4b42-97dd-91c11c7eaea5</FieldId>
        <FieldInternalName>Dossier</FieldInternalName>
      </ParentSource>
    </FieldValueSource>
  </FieldMetadata>
  <FieldMetadata>
    <SdtId>-1155145922</SdtId>
    <Tag>Dossier:ondertekenaar_x003A_graad_x002d_fr</Tag>
    <IsReadOnly>True</IsReadOnly>
    <Value>Directeur général</Value>
    <FieldValueSource>
      <IsMainContextItem>False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6981</ItemId>
      <FieldId>507bc622-a2a7-4b6c-af5c-0588f6c790c1</FieldId>
      <FieldInternalName>ondertekenaar_x003A_graad_x002d_fr</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08723c66-2266-4b42-97dd-91c11c7eaea5</FieldId>
        <FieldInternalName>Dossier</FieldInternalName>
      </ParentSource>
    </FieldValueSource>
  </FieldMetadata>
  <FieldMetadata>
    <SdtId>1614709899</SdtId>
    <Tag>[Cel:Titel]</Tag>
    <IsReadOnly>False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7034</ItemId>
      <FieldId>65c6f9ed-f47d-44e6-abd1-7cdebcafdd8b</FieldId>
      <FieldInternalName>Cel_x003A_Titel</FieldInternalName>
    </FieldValueSource>
  </FieldMetadata>
</FieldMetadatas>
</file>

<file path=customXml/item6.xml><?xml version="1.0" encoding="utf-8"?>
<?mso-contentType ?>
<FormTemplates>
  <Display>DocumentLibraryForm</Display>
  <Edit>DocumentLibraryForm</Edit>
  <New>DocumentLibraryForm</New>
  <MobileDisplayFormUrl/>
  <MobileEditFormUrl/>
  <MobileNewFormUrl/>
</FormTemplates>
</file>

<file path=customXml/item7.xml><?xml version="1.0" encoding="utf-8"?>
<ct:contentTypeSchema xmlns:ct="http://schemas.microsoft.com/office/2006/metadata/contentType" xmlns:ma="http://schemas.microsoft.com/office/2006/metadata/properties/metaAttributes" ct:_="" ma:_="" ma:contentTypeName="Circulaire" ma:contentTypeID="0x010100BDF9EAF7E7FE59449502797BFB51743F005D2944E73DC272469E1B2589C7415C95" ma:contentTypeVersion="33" ma:contentTypeDescription="" ma:contentTypeScope="" ma:versionID="c3de2270823848aa27620ed08b4beaf6">
  <xsd:schema xmlns:xsd="http://www.w3.org/2001/XMLSchema" xmlns:xs="http://www.w3.org/2001/XMLSchema" xmlns:p="http://schemas.microsoft.com/office/2006/metadata/properties" xmlns:ns1="http://schemas.microsoft.com/sharepoint/v3" xmlns:ns2="a445d3d8-28a8-4826-ad51-85ae78dbc123" xmlns:ns3="a771fd84-99d5-44c2-9dac-0b7cb5888153" xmlns:ns4="872641a8-5ee1-4ad8-a2c8-179bbc26f47e" targetNamespace="http://schemas.microsoft.com/office/2006/metadata/properties" ma:root="true" ma:fieldsID="8f9af7e616bc1fabd3d047500a0a7bbf" ns1:_="" ns2:_="" ns3:_="" ns4:_="">
    <xsd:import namespace="http://schemas.microsoft.com/sharepoint/v3"/>
    <xsd:import namespace="a445d3d8-28a8-4826-ad51-85ae78dbc123"/>
    <xsd:import namespace="a771fd84-99d5-44c2-9dac-0b7cb5888153"/>
    <xsd:import namespace="872641a8-5ee1-4ad8-a2c8-179bbc26f47e"/>
    <xsd:element name="properties">
      <xsd:complexType>
        <xsd:sequence>
          <xsd:element name="documentManagement">
            <xsd:complexType>
              <xsd:all>
                <xsd:element ref="ns2:Taal" minOccurs="0"/>
                <xsd:element ref="ns2:Vertrouwelijk" minOccurs="0"/>
                <xsd:element ref="ns2:Omzendbrief_x0020_nr" minOccurs="0"/>
                <xsd:element ref="ns2:Omzendbrief_x0020_volgnr" minOccurs="0"/>
                <xsd:element ref="ns2:Omzendbrief_x0020_datum" minOccurs="0"/>
                <xsd:element ref="ns2:Toepassing_x0020_van" minOccurs="0"/>
                <xsd:element ref="ns2:Toepassing_x0020_tot" minOccurs="0"/>
                <xsd:element ref="ns3:Circulaire-Name" minOccurs="0"/>
                <xsd:element ref="ns3:Cel" minOccurs="0"/>
                <xsd:element ref="ns2:DossierStatus" minOccurs="0"/>
                <xsd:element ref="ns2:Dossier" minOccurs="0"/>
                <xsd:element ref="ns2:ondertekenaar" minOccurs="0"/>
                <xsd:element ref="ns2:Betreft" minOccurs="0"/>
                <xsd:element ref="ns3:Betreft-FR" minOccurs="0"/>
                <xsd:element ref="ns4:TaxCatchAll" minOccurs="0"/>
                <xsd:element ref="ns1:FormData" minOccurs="0"/>
                <xsd:element ref="ns2:replaces-ozb-nr" minOccurs="0"/>
                <xsd:element ref="ns2:replaces-ozb-sequence-nr" minOccurs="0"/>
                <xsd:element ref="ns2:replaces-ozb-date" minOccurs="0"/>
                <xsd:element ref="ns3:vervangt_x0020_omzendbrief" minOccurs="0"/>
                <xsd:element ref="ns2:Cel_x003a_Titel" minOccurs="0"/>
                <xsd:element ref="ns2:c5310d4b92cd4ef5a8e2a50ff63ba4e8" minOccurs="0"/>
                <xsd:element ref="ns4:TaxCatchAllLabel" minOccurs="0"/>
                <xsd:element ref="ns2:g7ae3e1ae2664f8e8c2d1d16ac6e26f8" minOccurs="0"/>
                <xsd:element ref="ns2:ondertekenaar_x003a_Naam-ondertekenaar-nl" minOccurs="0"/>
                <xsd:element ref="ns3:ondertekenaar_x003a_graad-fr" minOccurs="0"/>
                <xsd:element ref="ns2:ondertekenaar_x003a_Naam-ondertekenaar-fr" minOccurs="0"/>
                <xsd:element ref="ns3:ondertekenaar_x003a_aanhef-fr" minOccurs="0"/>
                <xsd:element ref="ns3:ondertekenaar_x003a_graad-nl" minOccurs="0"/>
                <xsd:element ref="ns3:ondertekenaar_x003a_aanhef-nl" minOccurs="0"/>
                <xsd:element ref="ns3:OndertekenaarArchie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ormData" ma:index="25" nillable="true" ma:displayName="Form Data" ma:hidden="true" ma:internalName="FormData"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445d3d8-28a8-4826-ad51-85ae78dbc123" elementFormDefault="qualified">
    <xsd:import namespace="http://schemas.microsoft.com/office/2006/documentManagement/types"/>
    <xsd:import namespace="http://schemas.microsoft.com/office/infopath/2007/PartnerControls"/>
    <xsd:element name="Taal" ma:index="2" nillable="true" ma:displayName="Taal" ma:format="Dropdown" ma:internalName="Taal" ma:readOnly="false">
      <xsd:simpleType>
        <xsd:restriction base="dms:Choice">
          <xsd:enumeration value="NL"/>
          <xsd:enumeration value="FR"/>
          <xsd:enumeration value="NL-FR"/>
        </xsd:restriction>
      </xsd:simpleType>
    </xsd:element>
    <xsd:element name="Vertrouwelijk" ma:index="4" nillable="true" ma:displayName="Vertrouwelijk" ma:default="0" ma:internalName="Vertrouwelijk" ma:readOnly="false">
      <xsd:simpleType>
        <xsd:restriction base="dms:Boolean"/>
      </xsd:simpleType>
    </xsd:element>
    <xsd:element name="Omzendbrief_x0020_nr" ma:index="6" nillable="true" ma:displayName="Omzendbrief nr" ma:internalName="Omzendbrief_x0020_nr" ma:readOnly="false">
      <xsd:simpleType>
        <xsd:restriction base="dms:Text">
          <xsd:maxLength value="255"/>
        </xsd:restriction>
      </xsd:simpleType>
    </xsd:element>
    <xsd:element name="Omzendbrief_x0020_volgnr" ma:index="7" nillable="true" ma:displayName="Omzendbrief volgnr" ma:decimals="0" ma:default="0" ma:indexed="true" ma:internalName="Omzendbrief_x0020_volgnr" ma:readOnly="false" ma:percentage="FALSE">
      <xsd:simpleType>
        <xsd:restriction base="dms:Number">
          <xsd:maxInclusive value="5000"/>
          <xsd:minInclusive value="0"/>
        </xsd:restriction>
      </xsd:simpleType>
    </xsd:element>
    <xsd:element name="Omzendbrief_x0020_datum" ma:index="8" nillable="true" ma:displayName="Omzendbrief datum" ma:format="DateOnly" ma:indexed="true" ma:internalName="Omzendbrief_x0020_datum" ma:readOnly="false">
      <xsd:simpleType>
        <xsd:restriction base="dms:DateTime"/>
      </xsd:simpleType>
    </xsd:element>
    <xsd:element name="Toepassing_x0020_van" ma:index="9" nillable="true" ma:displayName="Toepassing van" ma:format="DateOnly" ma:internalName="Toepassing_x0020_van" ma:readOnly="false">
      <xsd:simpleType>
        <xsd:restriction base="dms:DateTime"/>
      </xsd:simpleType>
    </xsd:element>
    <xsd:element name="Toepassing_x0020_tot" ma:index="10" nillable="true" ma:displayName="Toepassing tot" ma:format="DateOnly" ma:internalName="Toepassing_x0020_tot" ma:readOnly="false">
      <xsd:simpleType>
        <xsd:restriction base="dms:DateTime"/>
      </xsd:simpleType>
    </xsd:element>
    <xsd:element name="DossierStatus" ma:index="13" nillable="true" ma:displayName="DossierStatus" ma:default="In opmaak - En construction" ma:format="Dropdown" ma:indexed="true" ma:internalName="DossierStatus" ma:readOnly="false">
      <xsd:simpleType>
        <xsd:restriction base="dms:Choice">
          <xsd:enumeration value="In opmaak - En construction"/>
          <xsd:enumeration value="Ter goedkeuring - A approuver"/>
          <xsd:enumeration value="Goedgekeurd - Approuvé"/>
          <xsd:enumeration value="Teruggestuurd - Renvoyé"/>
          <xsd:enumeration value="Afgekeurd - Rejété"/>
          <xsd:enumeration value="Gepubliceerd - Publié"/>
          <xsd:enumeration value="Gepubliceerd - Publie"/>
          <xsd:enumeration value="Vervangen - Remplacer"/>
          <xsd:enumeration value="Te vertalen - à traduire"/>
          <xsd:enumeration value="Vertaald - Traduit"/>
          <xsd:enumeration value="Externe uitwisseling - Echange externe"/>
        </xsd:restriction>
      </xsd:simpleType>
    </xsd:element>
    <xsd:element name="Dossier" ma:index="14" nillable="true" ma:displayName="Dossier" ma:list="{a771fd84-99d5-44c2-9dac-0b7cb5888153}" ma:internalName="Dossier" ma:readOnly="false" ma:showField="ID" ma:web="a445d3d8-28a8-4826-ad51-85ae78dbc123">
      <xsd:simpleType>
        <xsd:restriction base="dms:Lookup"/>
      </xsd:simpleType>
    </xsd:element>
    <xsd:element name="ondertekenaar" ma:index="15" nillable="true" ma:displayName="ondertekenaar" ma:list="{2d15de15-5243-45cd-a2c1-f958b116eaae}" ma:internalName="ondertekenaar" ma:readOnly="false" ma:showField="Title" ma:web="a445d3d8-28a8-4826-ad51-85ae78dbc123">
      <xsd:simpleType>
        <xsd:restriction base="dms:Lookup"/>
      </xsd:simpleType>
    </xsd:element>
    <xsd:element name="Betreft" ma:index="16" nillable="true" ma:displayName="Betreft-NL" ma:internalName="Betreft" ma:readOnly="false">
      <xsd:simpleType>
        <xsd:restriction base="dms:Note"/>
      </xsd:simpleType>
    </xsd:element>
    <xsd:element name="replaces-ozb-nr" ma:index="26" nillable="true" ma:displayName="replaces-ozb-nr" ma:decimals="0" ma:internalName="replaces_x002d_ozb_x002d_nr" ma:readOnly="false">
      <xsd:simpleType>
        <xsd:restriction base="dms:Number"/>
      </xsd:simpleType>
    </xsd:element>
    <xsd:element name="replaces-ozb-sequence-nr" ma:index="27" nillable="true" ma:displayName="replaces-ozb-sequence-nr" ma:decimals="0" ma:internalName="replaces_x002d_ozb_x002d_sequence_x002d_nr" ma:readOnly="false">
      <xsd:simpleType>
        <xsd:restriction base="dms:Number">
          <xsd:maxInclusive value="2000"/>
          <xsd:minInclusive value="1"/>
        </xsd:restriction>
      </xsd:simpleType>
    </xsd:element>
    <xsd:element name="replaces-ozb-date" ma:index="28" nillable="true" ma:displayName="replaces-ozb-date" ma:format="DateOnly" ma:internalName="replaces_x002d_ozb_x002d_date" ma:readOnly="false">
      <xsd:simpleType>
        <xsd:restriction base="dms:DateTime"/>
      </xsd:simpleType>
    </xsd:element>
    <xsd:element name="Cel_x003a_Titel" ma:index="30" nillable="true" ma:displayName="Cel:Titel" ma:list="{ffa42b20-8bb0-4be2-ac94-da94045c778d}" ma:internalName="Cel_x003A_Titel" ma:readOnly="true" ma:showField="Title" ma:web="a445d3d8-28a8-4826-ad51-85ae78dbc123">
      <xsd:simpleType>
        <xsd:restriction base="dms:Lookup"/>
      </xsd:simpleType>
    </xsd:element>
    <xsd:element name="c5310d4b92cd4ef5a8e2a50ff63ba4e8" ma:index="31" nillable="true" ma:taxonomy="true" ma:internalName="c5310d4b92cd4ef5a8e2a50ff63ba4e8" ma:taxonomyFieldName="Dienst" ma:displayName="Dienst" ma:indexed="true" ma:readOnly="false" ma:fieldId="{c5310d4b-92cd-4ef5-a8e2-a50ff63ba4e8}" ma:sspId="44a63f7c-bb59-4c96-ad4b-dacdde96283b" ma:termSetId="c191847b-44d2-49c8-8fb2-310f39e3451d" ma:anchorId="00000000-0000-0000-0000-000000000000" ma:open="false" ma:isKeyword="false">
      <xsd:complexType>
        <xsd:sequence>
          <xsd:element ref="pc:Terms" minOccurs="0" maxOccurs="1"/>
        </xsd:sequence>
      </xsd:complexType>
    </xsd:element>
    <xsd:element name="g7ae3e1ae2664f8e8c2d1d16ac6e26f8" ma:index="33" nillable="true" ma:taxonomy="true" ma:internalName="g7ae3e1ae2664f8e8c2d1d16ac6e26f8" ma:taxonomyFieldName="Rubriek" ma:displayName="Rubriek" ma:readOnly="false" ma:fieldId="{07ae3e1a-e266-4f8e-8c2d-1d16ac6e26f8}" ma:taxonomyMulti="true" ma:sspId="44a63f7c-bb59-4c96-ad4b-dacdde96283b" ma:termSetId="1629377f-7fc2-4b8a-b1bc-315191ece583" ma:anchorId="00000000-0000-0000-0000-000000000000" ma:open="false" ma:isKeyword="false">
      <xsd:complexType>
        <xsd:sequence>
          <xsd:element ref="pc:Terms" minOccurs="0" maxOccurs="1"/>
        </xsd:sequence>
      </xsd:complexType>
    </xsd:element>
    <xsd:element name="ondertekenaar_x003a_Naam-ondertekenaar-nl" ma:index="34" nillable="true" ma:displayName="ondertekenaar:Naam-ondertekenaar-nl" ma:list="{2d15de15-5243-45cd-a2c1-f958b116eaae}" ma:internalName="ondertekenaar_x003A_Naam_x002d_ondertekenaar_x002d_nl" ma:readOnly="true" ma:showField="Naam_x002d_ondertekenaar_x002d_n" ma:web="a445d3d8-28a8-4826-ad51-85ae78dbc123">
      <xsd:simpleType>
        <xsd:restriction base="dms:Lookup"/>
      </xsd:simpleType>
    </xsd:element>
    <xsd:element name="ondertekenaar_x003a_Naam-ondertekenaar-fr" ma:index="36" nillable="true" ma:displayName="ondertekenaar:Naam-ondertekenaar-fr" ma:list="{2d15de15-5243-45cd-a2c1-f958b116eaae}" ma:internalName="ondertekenaar_x003A_Naam_x002d_ondertekenaar_x002d_fr" ma:readOnly="true" ma:showField="Naam_x002d_ondertekenaar_x002d_f" ma:web="a445d3d8-28a8-4826-ad51-85ae78dbc123">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a771fd84-99d5-44c2-9dac-0b7cb5888153" elementFormDefault="qualified">
    <xsd:import namespace="http://schemas.microsoft.com/office/2006/documentManagement/types"/>
    <xsd:import namespace="http://schemas.microsoft.com/office/infopath/2007/PartnerControls"/>
    <xsd:element name="Circulaire-Name" ma:index="11" nillable="true" ma:displayName="Circulaire-Name" ma:internalName="Circulaire_x002d_Name" ma:readOnly="false">
      <xsd:simpleType>
        <xsd:restriction base="dms:Text">
          <xsd:maxLength value="255"/>
        </xsd:restriction>
      </xsd:simpleType>
    </xsd:element>
    <xsd:element name="Cel" ma:index="12" nillable="true" ma:displayName="Cel" ma:list="{ffa42b20-8bb0-4be2-ac94-da94045c778d}" ma:internalName="_x0043_el0" ma:readOnly="false" ma:showField="Title" ma:web="a445d3d8-28a8-4826-ad51-85ae78dbc123">
      <xsd:simpleType>
        <xsd:restriction base="dms:Lookup"/>
      </xsd:simpleType>
    </xsd:element>
    <xsd:element name="Betreft-FR" ma:index="17" nillable="true" ma:displayName="Betreft-FR" ma:internalName="Betreft_x002d_FR" ma:readOnly="false">
      <xsd:simpleType>
        <xsd:restriction base="dms:Note"/>
      </xsd:simpleType>
    </xsd:element>
    <xsd:element name="vervangt_x0020_omzendbrief" ma:index="29" nillable="true" ma:displayName="vervangt omzendbrief" ma:list="{a771fd84-99d5-44c2-9dac-0b7cb5888153}" ma:internalName="vervangt_x0020_omzendbrief" ma:readOnly="false" ma:showField="omzendbriefnummer">
      <xsd:simpleType>
        <xsd:restriction base="dms:Lookup"/>
      </xsd:simpleType>
    </xsd:element>
    <xsd:element name="ondertekenaar_x003a_graad-fr" ma:index="35" nillable="true" ma:displayName="ondertekenaar:graad-fr" ma:list="{2d15de15-5243-45cd-a2c1-f958b116eaae}" ma:internalName="ondertekenaar_x003A_graad_x002d_fr" ma:readOnly="true" ma:showField="graad_x002d_fr" ma:web="a445d3d8-28a8-4826-ad51-85ae78dbc123">
      <xsd:simpleType>
        <xsd:restriction base="dms:Lookup"/>
      </xsd:simpleType>
    </xsd:element>
    <xsd:element name="ondertekenaar_x003a_aanhef-fr" ma:index="37" nillable="true" ma:displayName="ondertekenaar:aanhef-fr" ma:list="{2d15de15-5243-45cd-a2c1-f958b116eaae}" ma:internalName="ondertekenaar_x003A_aanhef_x002d_fr" ma:readOnly="true" ma:showField="aanhef_x002d_fr" ma:web="a445d3d8-28a8-4826-ad51-85ae78dbc123">
      <xsd:simpleType>
        <xsd:restriction base="dms:Lookup"/>
      </xsd:simpleType>
    </xsd:element>
    <xsd:element name="ondertekenaar_x003a_graad-nl" ma:index="38" nillable="true" ma:displayName="ondertekenaar:graad-nl" ma:list="{2d15de15-5243-45cd-a2c1-f958b116eaae}" ma:internalName="ondertekenaar_x003A_graad_x002d_nl" ma:readOnly="true" ma:showField="graad_x002d_nl" ma:web="a445d3d8-28a8-4826-ad51-85ae78dbc123">
      <xsd:simpleType>
        <xsd:restriction base="dms:Lookup"/>
      </xsd:simpleType>
    </xsd:element>
    <xsd:element name="ondertekenaar_x003a_aanhef-nl" ma:index="39" nillable="true" ma:displayName="ondertekenaar:aanhef-nl" ma:list="{2d15de15-5243-45cd-a2c1-f958b116eaae}" ma:internalName="ondertekenaar_x003A_aanhef_x002d_nl" ma:readOnly="true" ma:showField="aanhef_x002d_nl" ma:web="a445d3d8-28a8-4826-ad51-85ae78dbc123">
      <xsd:simpleType>
        <xsd:restriction base="dms:Lookup"/>
      </xsd:simpleType>
    </xsd:element>
    <xsd:element name="OndertekenaarArchief" ma:index="40" nillable="true" ma:displayName="Ondertekenaar Archief" ma:internalName="OndertekenaarArchief">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72641a8-5ee1-4ad8-a2c8-179bbc26f47e"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aa9adc4-63f4-4dfd-b88d-83a658382561}" ma:internalName="TaxCatchAll" ma:readOnly="false" ma:showField="CatchAllData" ma:web="a445d3d8-28a8-4826-ad51-85ae78dbc123">
      <xsd:complexType>
        <xsd:complexContent>
          <xsd:extension base="dms:MultiChoiceLookup">
            <xsd:sequence>
              <xsd:element name="Value" type="dms:Lookup" maxOccurs="unbounded" minOccurs="0" nillable="true"/>
            </xsd:sequence>
          </xsd:extension>
        </xsd:complexContent>
      </xsd:complexType>
    </xsd:element>
    <xsd:element name="TaxCatchAllLabel" ma:index="32" nillable="true" ma:displayName="Taxonomy Catch All Column1" ma:hidden="true" ma:list="{baa9adc4-63f4-4dfd-b88d-83a658382561}" ma:internalName="TaxCatchAllLabel" ma:readOnly="true" ma:showField="CatchAllDataLabel" ma:web="a445d3d8-28a8-4826-ad51-85ae78dbc12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Urls xmlns="http://schemas.microsoft.com/sharepoint/v3/contenttype/forms/url">
  <Display>_layouts/15/NintexForms/Modern/DisplayForm.aspx</Display>
  <Edit>_layouts/15/NintexForms/Modern/EditForm.aspx</Edit>
  <New>_layouts/15/NintexForms/Modern/NewForm.aspx</New>
  <MobileDisplay>_layouts/15/NintexForms/Mobile/DispForm.aspx</MobileDisplay>
  <MobileEdit>_layouts/15/NintexForms/Mobile/EditForm.aspx</MobileEdit>
  <MobileNew>_layouts/15/NintexForms/Mobile/NewForm.aspx</MobileNew>
</FormUrls>
</file>

<file path=customXml/itemProps1.xml><?xml version="1.0" encoding="utf-8"?>
<ds:datastoreItem xmlns:ds="http://schemas.openxmlformats.org/officeDocument/2006/customXml" ds:itemID="{862DB1A0-46DC-4CFD-BF95-EF298B955E50}">
  <ds:schemaRefs>
    <ds:schemaRef ds:uri="http://schemas.microsoft.com/sharepoint/v3/contenttype/forms"/>
  </ds:schemaRefs>
</ds:datastoreItem>
</file>

<file path=customXml/itemProps2.xml><?xml version="1.0" encoding="utf-8"?>
<ds:datastoreItem xmlns:ds="http://schemas.openxmlformats.org/officeDocument/2006/customXml" ds:itemID="{2E758439-EE8F-4727-BEC7-D53775146045}">
  <ds:schemaRefs>
    <ds:schemaRef ds:uri="http://schemas.enovapoint.com/SP/DocumentSettings"/>
  </ds:schemaRefs>
</ds:datastoreItem>
</file>

<file path=customXml/itemProps3.xml><?xml version="1.0" encoding="utf-8"?>
<ds:datastoreItem xmlns:ds="http://schemas.openxmlformats.org/officeDocument/2006/customXml" ds:itemID="{BA7489E9-BCCE-440D-B434-29E52A617D55}">
  <ds:schemaRefs>
    <ds:schemaRef ds:uri="a445d3d8-28a8-4826-ad51-85ae78dbc123"/>
    <ds:schemaRef ds:uri="http://schemas.microsoft.com/sharepoint/v3"/>
    <ds:schemaRef ds:uri="http://www.w3.org/XML/1998/namespace"/>
    <ds:schemaRef ds:uri="http://schemas.microsoft.com/office/2006/documentManagement/types"/>
    <ds:schemaRef ds:uri="a771fd84-99d5-44c2-9dac-0b7cb5888153"/>
    <ds:schemaRef ds:uri="http://schemas.microsoft.com/office/infopath/2007/PartnerControls"/>
    <ds:schemaRef ds:uri="http://schemas.openxmlformats.org/package/2006/metadata/core-properties"/>
    <ds:schemaRef ds:uri="5c99ba27-9f4a-43d1-a433-cd21c0c58a91"/>
    <ds:schemaRef ds:uri="872641a8-5ee1-4ad8-a2c8-179bbc26f47e"/>
    <ds:schemaRef ds:uri="http://purl.org/dc/dcmitype/"/>
    <ds:schemaRef ds:uri="http://schemas.microsoft.com/office/2006/metadata/properties"/>
    <ds:schemaRef ds:uri="http://purl.org/dc/terms/"/>
    <ds:schemaRef ds:uri="http://purl.org/dc/elements/1.1/"/>
  </ds:schemaRefs>
</ds:datastoreItem>
</file>

<file path=customXml/itemProps4.xml><?xml version="1.0" encoding="utf-8"?>
<ds:datastoreItem xmlns:ds="http://schemas.openxmlformats.org/officeDocument/2006/customXml" ds:itemID="{B14BBD8E-8EBB-4721-8D96-8F697B48420F}"/>
</file>

<file path=customXml/itemProps5.xml><?xml version="1.0" encoding="utf-8"?>
<ds:datastoreItem xmlns:ds="http://schemas.openxmlformats.org/officeDocument/2006/customXml" ds:itemID="{8A744D75-B298-487C-B59D-9056D7EC623E}">
  <ds:schemaRefs>
    <ds:schemaRef ds:uri="http://schemas.enovapoint.com/SP/FieldMetadataCollection"/>
  </ds:schemaRefs>
</ds:datastoreItem>
</file>

<file path=customXml/itemProps6.xml><?xml version="1.0" encoding="utf-8"?>
<ds:datastoreItem xmlns:ds="http://schemas.openxmlformats.org/officeDocument/2006/customXml" ds:itemID="{5D75CB5F-D0A9-4028-8A18-82086F8155E9}">
  <ds:schemaRefs/>
</ds:datastoreItem>
</file>

<file path=customXml/itemProps7.xml><?xml version="1.0" encoding="utf-8"?>
<ds:datastoreItem xmlns:ds="http://schemas.openxmlformats.org/officeDocument/2006/customXml" ds:itemID="{E7E66CB1-F7DF-41E8-BE8D-D9FFEF87699F}"/>
</file>

<file path=customXml/itemProps8.xml><?xml version="1.0" encoding="utf-8"?>
<ds:datastoreItem xmlns:ds="http://schemas.openxmlformats.org/officeDocument/2006/customXml" ds:itemID="{5A9CE6D4-DE54-4419-AE32-E9DB2D11EA38}"/>
</file>

<file path=docProps/app.xml><?xml version="1.0" encoding="utf-8"?>
<Properties xmlns="http://schemas.openxmlformats.org/officeDocument/2006/extended-properties" xmlns:vt="http://schemas.openxmlformats.org/officeDocument/2006/docPropsVTypes">
  <Template>Normal.dotm</Template>
  <TotalTime>0</TotalTime>
  <Pages>15</Pages>
  <Words>5759</Words>
  <Characters>31678</Characters>
  <Application>Microsoft Office Word</Application>
  <DocSecurity>0</DocSecurity>
  <Lines>263</Lines>
  <Paragraphs>74</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37363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Modalités de preuve pour l'inscription en qualité de personne inscrite au Registre national des personnes physiques en application de l'article 32, alinéa 1, 15° de la loi relative à l'assurance obligatoire soins de santé et indemnités, coordonnée le 14 j</dc:title>
  <dc:subject/>
  <dc:creator>Jacobs Tom</dc:creator>
  <cp:keywords/>
  <dc:description/>
  <cp:lastModifiedBy>Benjamin Minne (RIZIV-INAMI)</cp:lastModifiedBy>
  <cp:revision>35</cp:revision>
  <cp:lastPrinted>2022-08-29T07:45:00Z</cp:lastPrinted>
  <dcterms:created xsi:type="dcterms:W3CDTF">2022-03-22T13:48:00Z</dcterms:created>
  <dcterms:modified xsi:type="dcterms:W3CDTF">2025-01-13T16:22:00Z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7fa1bb1037f4a41991a154de5a31778">
    <vt:lpwstr>Ontwerp|cc4cf91f-8ccb-4827-bebc-d6b2c149b8ab</vt:lpwstr>
  </property>
  <property fmtid="{D5CDD505-2E9C-101B-9397-08002B2CF9AE}" pid="3" name="IsMainLetter">
    <vt:lpwstr>No</vt:lpwstr>
  </property>
  <property fmtid="{D5CDD505-2E9C-101B-9397-08002B2CF9AE}" pid="4" name="set-circulaire-name">
    <vt:lpwstr>, </vt:lpwstr>
  </property>
  <property fmtid="{D5CDD505-2E9C-101B-9397-08002B2CF9AE}" pid="5" name="Taal">
    <vt:lpwstr>FR</vt:lpwstr>
  </property>
  <property fmtid="{D5CDD505-2E9C-101B-9397-08002B2CF9AE}" pid="6" name="ContentTypeId">
    <vt:lpwstr>0x010100BDF9EAF7E7FE59449502797BFB51743F005D2944E73DC272469E1B2589C7415C95</vt:lpwstr>
  </property>
  <property fmtid="{D5CDD505-2E9C-101B-9397-08002B2CF9AE}" pid="7" name="DienstOpBrief">
    <vt:lpwstr>395;#Administratieve Controle|83602510-5994-4c0f-b5c9-dfa9b0472570</vt:lpwstr>
  </property>
  <property fmtid="{D5CDD505-2E9C-101B-9397-08002B2CF9AE}" pid="8" name="Rubriek">
    <vt:lpwstr>42;#2299 - Personen ingeschreven in het Rijksregister|8dfac25a-f88b-447a-b30e-c9a0110f4121</vt:lpwstr>
  </property>
  <property fmtid="{D5CDD505-2E9C-101B-9397-08002B2CF9AE}" pid="9" name="Dienst">
    <vt:lpwstr>14;#Administratieve Controle|83602510-5994-4c0f-b5c9-dfa9b0472570</vt:lpwstr>
  </property>
  <property fmtid="{D5CDD505-2E9C-101B-9397-08002B2CF9AE}" pid="10" name="_docset_NoMedatataSyncRequired">
    <vt:lpwstr>False</vt:lpwstr>
  </property>
</Properties>
</file>