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34"/>
  </p:notesMasterIdLst>
  <p:handoutMasterIdLst>
    <p:handoutMasterId r:id="rId35"/>
  </p:handoutMasterIdLst>
  <p:sldIdLst>
    <p:sldId id="287" r:id="rId2"/>
    <p:sldId id="310" r:id="rId3"/>
    <p:sldId id="303" r:id="rId4"/>
    <p:sldId id="320" r:id="rId5"/>
    <p:sldId id="321" r:id="rId6"/>
    <p:sldId id="313" r:id="rId7"/>
    <p:sldId id="322" r:id="rId8"/>
    <p:sldId id="323" r:id="rId9"/>
    <p:sldId id="324" r:id="rId10"/>
    <p:sldId id="314" r:id="rId11"/>
    <p:sldId id="312" r:id="rId12"/>
    <p:sldId id="318" r:id="rId13"/>
    <p:sldId id="319" r:id="rId14"/>
    <p:sldId id="325" r:id="rId15"/>
    <p:sldId id="31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7" r:id="rId25"/>
    <p:sldId id="338" r:id="rId26"/>
    <p:sldId id="335" r:id="rId27"/>
    <p:sldId id="316" r:id="rId28"/>
    <p:sldId id="334" r:id="rId29"/>
    <p:sldId id="336" r:id="rId30"/>
    <p:sldId id="317" r:id="rId31"/>
    <p:sldId id="309" r:id="rId32"/>
    <p:sldId id="306" r:id="rId33"/>
  </p:sldIdLst>
  <p:sldSz cx="9144000" cy="5143500" type="screen16x9"/>
  <p:notesSz cx="6858000" cy="9144000"/>
  <p:embeddedFontLs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Raleway ExtraBold" pitchFamily="2" charset="0"/>
      <p:bold r:id="rId40"/>
      <p:boldItalic r:id="rId41"/>
    </p:embeddedFont>
    <p:embeddedFont>
      <p:font typeface="Raleway Light" pitchFamily="2" charset="0"/>
      <p:regular r:id="rId42"/>
      <p:bold r:id="rId43"/>
      <p:italic r:id="rId44"/>
      <p:boldItalic r:id="rId45"/>
    </p:embeddedFont>
    <p:embeddedFont>
      <p:font typeface="Segoe UI" panose="020B0502040204020203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CF192C"/>
    <a:srgbClr val="CF142C"/>
    <a:srgbClr val="434343"/>
    <a:srgbClr val="CF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93B78B5-F6F3-4DA3-A413-D415F04F8BD6}">
  <a:tblStyle styleId="{B93B78B5-F6F3-4DA3-A413-D415F04F8B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7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Aantal</a:t>
            </a:r>
            <a:r>
              <a:rPr lang="en-US" dirty="0"/>
              <a:t> </a:t>
            </a:r>
            <a:r>
              <a:rPr lang="en-US" dirty="0" err="1"/>
              <a:t>requisitoriu</a:t>
            </a:r>
            <a:r>
              <a:rPr lang="en-US" baseline="0" dirty="0" err="1"/>
              <a:t>m</a:t>
            </a:r>
            <a:r>
              <a:rPr lang="en-US" baseline="0" dirty="0"/>
              <a:t> per </a:t>
            </a:r>
            <a:r>
              <a:rPr lang="en-US" baseline="0" dirty="0" err="1"/>
              <a:t>jaar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32929</c:v>
                </c:pt>
                <c:pt idx="1">
                  <c:v>47923</c:v>
                </c:pt>
                <c:pt idx="2">
                  <c:v>55750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D7-479E-AA7F-502D8A40EA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61835568"/>
        <c:axId val="1761852624"/>
      </c:barChart>
      <c:catAx>
        <c:axId val="176183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1852624"/>
        <c:crosses val="autoZero"/>
        <c:auto val="1"/>
        <c:lblAlgn val="ctr"/>
        <c:lblOffset val="100"/>
        <c:noMultiLvlLbl val="0"/>
      </c:catAx>
      <c:valAx>
        <c:axId val="176185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61835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E0C5BC-739A-4899-98A8-F61DC6E5D1FF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ACC15F8E-98F2-4BE2-A168-FB9F6EAEA8B4}">
      <dgm:prSet phldrT="[Texte]"/>
      <dgm:spPr/>
      <dgm:t>
        <a:bodyPr/>
        <a:lstStyle/>
        <a:p>
          <a:r>
            <a:rPr lang="fr-BE" dirty="0"/>
            <a:t>1</a:t>
          </a:r>
        </a:p>
      </dgm:t>
    </dgm:pt>
    <dgm:pt modelId="{018DB794-1080-4F8E-A027-E3F60CAFA2AE}" type="parTrans" cxnId="{7107CCF2-D589-4B4B-B0FB-C9CD062C48AD}">
      <dgm:prSet/>
      <dgm:spPr/>
      <dgm:t>
        <a:bodyPr/>
        <a:lstStyle/>
        <a:p>
          <a:endParaRPr lang="fr-BE"/>
        </a:p>
      </dgm:t>
    </dgm:pt>
    <dgm:pt modelId="{68C30F10-C372-4411-B469-047B276A6624}" type="sibTrans" cxnId="{7107CCF2-D589-4B4B-B0FB-C9CD062C48AD}">
      <dgm:prSet/>
      <dgm:spPr/>
      <dgm:t>
        <a:bodyPr/>
        <a:lstStyle/>
        <a:p>
          <a:endParaRPr lang="fr-BE"/>
        </a:p>
      </dgm:t>
    </dgm:pt>
    <dgm:pt modelId="{85BDBA14-A39F-48CE-97C8-7F9E18E15B5A}">
      <dgm:prSet phldrT="[Texte]" custT="1"/>
      <dgm:spPr/>
      <dgm:t>
        <a:bodyPr/>
        <a:lstStyle/>
        <a:p>
          <a:r>
            <a:rPr lang="nl-NL" sz="800" dirty="0"/>
            <a:t>VIB vraagt een afspraak aan met een zorgvestrekker</a:t>
          </a:r>
          <a:endParaRPr lang="fr-BE" sz="800" dirty="0"/>
        </a:p>
      </dgm:t>
    </dgm:pt>
    <dgm:pt modelId="{66CD190D-D1D3-48CA-9EBA-AA6DFB00F5EB}" type="parTrans" cxnId="{5BB46803-165E-492B-8574-0859B87E41E0}">
      <dgm:prSet/>
      <dgm:spPr/>
      <dgm:t>
        <a:bodyPr/>
        <a:lstStyle/>
        <a:p>
          <a:endParaRPr lang="fr-BE"/>
        </a:p>
      </dgm:t>
    </dgm:pt>
    <dgm:pt modelId="{6C817D65-B701-442F-8D7E-CABE6DE42DCD}" type="sibTrans" cxnId="{5BB46803-165E-492B-8574-0859B87E41E0}">
      <dgm:prSet/>
      <dgm:spPr/>
      <dgm:t>
        <a:bodyPr/>
        <a:lstStyle/>
        <a:p>
          <a:endParaRPr lang="fr-BE"/>
        </a:p>
      </dgm:t>
    </dgm:pt>
    <dgm:pt modelId="{FB1313DB-5C14-4CC0-B132-D4B239A50DE6}">
      <dgm:prSet phldrT="[Texte]"/>
      <dgm:spPr/>
      <dgm:t>
        <a:bodyPr/>
        <a:lstStyle/>
        <a:p>
          <a:r>
            <a:rPr lang="fr-BE" dirty="0"/>
            <a:t>2</a:t>
          </a:r>
        </a:p>
      </dgm:t>
    </dgm:pt>
    <dgm:pt modelId="{1586E0FF-632B-4C06-B07D-EEBDD68061AB}" type="parTrans" cxnId="{9D0C500C-79AE-4609-8ECA-E82EF14E4A22}">
      <dgm:prSet/>
      <dgm:spPr/>
      <dgm:t>
        <a:bodyPr/>
        <a:lstStyle/>
        <a:p>
          <a:endParaRPr lang="fr-BE"/>
        </a:p>
      </dgm:t>
    </dgm:pt>
    <dgm:pt modelId="{0074973C-687A-448F-9AE7-3848386BD85E}" type="sibTrans" cxnId="{9D0C500C-79AE-4609-8ECA-E82EF14E4A22}">
      <dgm:prSet/>
      <dgm:spPr/>
      <dgm:t>
        <a:bodyPr/>
        <a:lstStyle/>
        <a:p>
          <a:endParaRPr lang="fr-BE"/>
        </a:p>
      </dgm:t>
    </dgm:pt>
    <dgm:pt modelId="{51E81FC0-DCBF-40C8-915B-AC7BFBFA1C85}">
      <dgm:prSet phldrT="[Texte]"/>
      <dgm:spPr/>
      <dgm:t>
        <a:bodyPr/>
        <a:lstStyle/>
        <a:p>
          <a:r>
            <a:rPr lang="nl-NL" dirty="0"/>
            <a:t>een verzoek tot </a:t>
          </a:r>
          <a:r>
            <a:rPr lang="nl-NL" dirty="0" err="1"/>
            <a:t>requisitorium</a:t>
          </a:r>
          <a:r>
            <a:rPr lang="nl-NL" dirty="0"/>
            <a:t> is ingediend via het onlineformulier. (per e-mail: medic@fedasil.be in uitzonderlijke gevallen) </a:t>
          </a:r>
          <a:endParaRPr lang="fr-BE" dirty="0"/>
        </a:p>
      </dgm:t>
    </dgm:pt>
    <dgm:pt modelId="{6FB99302-7650-4BFD-ADCE-B264C4DB674A}" type="parTrans" cxnId="{1A19E1AC-CF02-4A76-AFE3-6226654064A5}">
      <dgm:prSet/>
      <dgm:spPr/>
      <dgm:t>
        <a:bodyPr/>
        <a:lstStyle/>
        <a:p>
          <a:endParaRPr lang="fr-BE"/>
        </a:p>
      </dgm:t>
    </dgm:pt>
    <dgm:pt modelId="{B50C3771-9BFE-494E-B93C-BBAD2F0038D5}" type="sibTrans" cxnId="{1A19E1AC-CF02-4A76-AFE3-6226654064A5}">
      <dgm:prSet/>
      <dgm:spPr/>
      <dgm:t>
        <a:bodyPr/>
        <a:lstStyle/>
        <a:p>
          <a:endParaRPr lang="fr-BE"/>
        </a:p>
      </dgm:t>
    </dgm:pt>
    <dgm:pt modelId="{2E7F8E64-0060-4453-ABD7-1B06EA605B5F}">
      <dgm:prSet phldrT="[Texte]"/>
      <dgm:spPr/>
      <dgm:t>
        <a:bodyPr/>
        <a:lstStyle/>
        <a:p>
          <a:r>
            <a:rPr lang="fr-BE" dirty="0"/>
            <a:t>3</a:t>
          </a:r>
        </a:p>
      </dgm:t>
    </dgm:pt>
    <dgm:pt modelId="{B2AD01FB-A852-4D2F-B0B5-7D66262EEF69}" type="parTrans" cxnId="{20682FD3-25DB-458F-A92B-1EB475C8818C}">
      <dgm:prSet/>
      <dgm:spPr/>
      <dgm:t>
        <a:bodyPr/>
        <a:lstStyle/>
        <a:p>
          <a:endParaRPr lang="fr-BE"/>
        </a:p>
      </dgm:t>
    </dgm:pt>
    <dgm:pt modelId="{C15CF4D5-1E57-4401-851C-9E14686332D6}" type="sibTrans" cxnId="{20682FD3-25DB-458F-A92B-1EB475C8818C}">
      <dgm:prSet/>
      <dgm:spPr/>
      <dgm:t>
        <a:bodyPr/>
        <a:lstStyle/>
        <a:p>
          <a:endParaRPr lang="fr-BE"/>
        </a:p>
      </dgm:t>
    </dgm:pt>
    <dgm:pt modelId="{59A11515-AD83-43DB-BFCC-FE2CD258A8CF}">
      <dgm:prSet phldrT="[Texte]" custT="1"/>
      <dgm:spPr/>
      <dgm:t>
        <a:bodyPr/>
        <a:lstStyle/>
        <a:p>
          <a:r>
            <a:rPr lang="fr-BE" sz="800" dirty="0"/>
            <a:t>Dienst </a:t>
          </a:r>
          <a:r>
            <a:rPr lang="fr-BE" sz="800" dirty="0" err="1"/>
            <a:t>procesbeheer</a:t>
          </a:r>
          <a:r>
            <a:rPr lang="fr-BE" sz="800" dirty="0"/>
            <a:t> </a:t>
          </a:r>
          <a:r>
            <a:rPr lang="fr-BE" sz="800" dirty="0" err="1"/>
            <a:t>analyseert</a:t>
          </a:r>
          <a:r>
            <a:rPr lang="fr-BE" sz="800" dirty="0"/>
            <a:t> de </a:t>
          </a:r>
          <a:r>
            <a:rPr lang="fr-BE" sz="800" dirty="0" err="1"/>
            <a:t>aanvraag</a:t>
          </a:r>
          <a:endParaRPr lang="fr-BE" sz="800" dirty="0"/>
        </a:p>
      </dgm:t>
    </dgm:pt>
    <dgm:pt modelId="{099BA105-2671-40A8-AD5E-E15339AA15CD}" type="parTrans" cxnId="{DCF294E4-FDB0-43E2-A1A0-A902A1191141}">
      <dgm:prSet/>
      <dgm:spPr/>
      <dgm:t>
        <a:bodyPr/>
        <a:lstStyle/>
        <a:p>
          <a:endParaRPr lang="fr-BE"/>
        </a:p>
      </dgm:t>
    </dgm:pt>
    <dgm:pt modelId="{06948A4B-2C17-4929-8724-72F4B4D1BE79}" type="sibTrans" cxnId="{DCF294E4-FDB0-43E2-A1A0-A902A1191141}">
      <dgm:prSet/>
      <dgm:spPr/>
      <dgm:t>
        <a:bodyPr/>
        <a:lstStyle/>
        <a:p>
          <a:endParaRPr lang="fr-BE"/>
        </a:p>
      </dgm:t>
    </dgm:pt>
    <dgm:pt modelId="{EA6A77C6-ABFF-4C01-ADB2-4891D745F519}">
      <dgm:prSet phldrT="[Texte]"/>
      <dgm:spPr/>
      <dgm:t>
        <a:bodyPr/>
        <a:lstStyle/>
        <a:p>
          <a:r>
            <a:rPr lang="fr-BE" dirty="0"/>
            <a:t>4</a:t>
          </a:r>
        </a:p>
      </dgm:t>
    </dgm:pt>
    <dgm:pt modelId="{1CC1A9FD-520A-4768-90CB-1A52CE52FAF9}" type="parTrans" cxnId="{D48C0D8E-3029-4C35-96D9-7723317398C0}">
      <dgm:prSet/>
      <dgm:spPr/>
      <dgm:t>
        <a:bodyPr/>
        <a:lstStyle/>
        <a:p>
          <a:endParaRPr lang="fr-BE"/>
        </a:p>
      </dgm:t>
    </dgm:pt>
    <dgm:pt modelId="{A92D9A35-2F94-4602-A89E-3AC4CB315DB4}" type="sibTrans" cxnId="{D48C0D8E-3029-4C35-96D9-7723317398C0}">
      <dgm:prSet/>
      <dgm:spPr/>
      <dgm:t>
        <a:bodyPr/>
        <a:lstStyle/>
        <a:p>
          <a:endParaRPr lang="fr-BE"/>
        </a:p>
      </dgm:t>
    </dgm:pt>
    <dgm:pt modelId="{14D45C40-E43B-4EFC-9641-8BF825AEF5BA}">
      <dgm:prSet phldrT="[Texte]"/>
      <dgm:spPr/>
      <dgm:t>
        <a:bodyPr/>
        <a:lstStyle/>
        <a:p>
          <a:r>
            <a:rPr lang="fr-BE" dirty="0"/>
            <a:t>5</a:t>
          </a:r>
        </a:p>
      </dgm:t>
    </dgm:pt>
    <dgm:pt modelId="{93BBBAB0-8D78-49A4-B6CF-285D50FB8757}" type="parTrans" cxnId="{D31B8071-21D3-4B7F-8641-E9030CFAF2A2}">
      <dgm:prSet/>
      <dgm:spPr/>
      <dgm:t>
        <a:bodyPr/>
        <a:lstStyle/>
        <a:p>
          <a:endParaRPr lang="fr-BE"/>
        </a:p>
      </dgm:t>
    </dgm:pt>
    <dgm:pt modelId="{0B21C862-A6C8-4169-8705-8DB97FCB4550}" type="sibTrans" cxnId="{D31B8071-21D3-4B7F-8641-E9030CFAF2A2}">
      <dgm:prSet/>
      <dgm:spPr/>
      <dgm:t>
        <a:bodyPr/>
        <a:lstStyle/>
        <a:p>
          <a:endParaRPr lang="fr-BE"/>
        </a:p>
      </dgm:t>
    </dgm:pt>
    <dgm:pt modelId="{F0CF4D9D-9028-4125-8A5F-5D773342D848}">
      <dgm:prSet phldrT="[Texte]"/>
      <dgm:spPr/>
      <dgm:t>
        <a:bodyPr/>
        <a:lstStyle/>
        <a:p>
          <a:r>
            <a:rPr lang="fr-BE" dirty="0"/>
            <a:t>6</a:t>
          </a:r>
        </a:p>
      </dgm:t>
    </dgm:pt>
    <dgm:pt modelId="{AF1DE265-2F3B-42DF-9C34-8A9E80D3B7F5}" type="parTrans" cxnId="{36B8EE77-3E2A-45BA-9157-C521DE5CF609}">
      <dgm:prSet/>
      <dgm:spPr/>
      <dgm:t>
        <a:bodyPr/>
        <a:lstStyle/>
        <a:p>
          <a:endParaRPr lang="fr-BE"/>
        </a:p>
      </dgm:t>
    </dgm:pt>
    <dgm:pt modelId="{CC0F0F31-6298-4B7B-B82C-2B9C15888EDE}" type="sibTrans" cxnId="{36B8EE77-3E2A-45BA-9157-C521DE5CF609}">
      <dgm:prSet/>
      <dgm:spPr/>
      <dgm:t>
        <a:bodyPr/>
        <a:lstStyle/>
        <a:p>
          <a:endParaRPr lang="fr-BE"/>
        </a:p>
      </dgm:t>
    </dgm:pt>
    <dgm:pt modelId="{EBD7D505-17B9-4057-9168-F4AE8A0476FD}" type="pres">
      <dgm:prSet presAssocID="{D4E0C5BC-739A-4899-98A8-F61DC6E5D1FF}" presName="theList" presStyleCnt="0">
        <dgm:presLayoutVars>
          <dgm:dir/>
          <dgm:animLvl val="lvl"/>
          <dgm:resizeHandles val="exact"/>
        </dgm:presLayoutVars>
      </dgm:prSet>
      <dgm:spPr/>
    </dgm:pt>
    <dgm:pt modelId="{32FD5454-C6A7-4E72-A96B-BBFA009B3E0E}" type="pres">
      <dgm:prSet presAssocID="{ACC15F8E-98F2-4BE2-A168-FB9F6EAEA8B4}" presName="compNode" presStyleCnt="0"/>
      <dgm:spPr/>
    </dgm:pt>
    <dgm:pt modelId="{C9B73C5B-160A-4958-9049-671813B564EC}" type="pres">
      <dgm:prSet presAssocID="{ACC15F8E-98F2-4BE2-A168-FB9F6EAEA8B4}" presName="noGeometry" presStyleCnt="0"/>
      <dgm:spPr/>
    </dgm:pt>
    <dgm:pt modelId="{E33F7054-933C-41AD-A246-D175BF3036F5}" type="pres">
      <dgm:prSet presAssocID="{ACC15F8E-98F2-4BE2-A168-FB9F6EAEA8B4}" presName="childTextVisible" presStyleLbl="bgAccFollowNode1" presStyleIdx="0" presStyleCnt="6" custScaleX="263143" custScaleY="278558" custLinFactY="-68650" custLinFactNeighborX="92230" custLinFactNeighborY="-100000">
        <dgm:presLayoutVars>
          <dgm:bulletEnabled val="1"/>
        </dgm:presLayoutVars>
      </dgm:prSet>
      <dgm:spPr/>
    </dgm:pt>
    <dgm:pt modelId="{C4EE6245-EF83-47FF-8955-834BD3F391E4}" type="pres">
      <dgm:prSet presAssocID="{ACC15F8E-98F2-4BE2-A168-FB9F6EAEA8B4}" presName="childTextHidden" presStyleLbl="bgAccFollowNode1" presStyleIdx="0" presStyleCnt="6"/>
      <dgm:spPr/>
    </dgm:pt>
    <dgm:pt modelId="{B6EC0BC8-DDC8-4548-BE8A-20E047535C25}" type="pres">
      <dgm:prSet presAssocID="{ACC15F8E-98F2-4BE2-A168-FB9F6EAEA8B4}" presName="parentText" presStyleLbl="node1" presStyleIdx="0" presStyleCnt="6" custScaleX="230567" custScaleY="232128" custLinFactY="-100000" custLinFactNeighborX="3299" custLinFactNeighborY="-159002">
        <dgm:presLayoutVars>
          <dgm:chMax val="1"/>
          <dgm:bulletEnabled val="1"/>
        </dgm:presLayoutVars>
      </dgm:prSet>
      <dgm:spPr/>
    </dgm:pt>
    <dgm:pt modelId="{8CD75936-E9EE-463E-85CA-99C50F6E779D}" type="pres">
      <dgm:prSet presAssocID="{ACC15F8E-98F2-4BE2-A168-FB9F6EAEA8B4}" presName="aSpace" presStyleCnt="0"/>
      <dgm:spPr/>
    </dgm:pt>
    <dgm:pt modelId="{F1EEFA68-21FF-4D83-A7B5-23F7C8F04D30}" type="pres">
      <dgm:prSet presAssocID="{FB1313DB-5C14-4CC0-B132-D4B239A50DE6}" presName="compNode" presStyleCnt="0"/>
      <dgm:spPr/>
    </dgm:pt>
    <dgm:pt modelId="{C867C1BC-4C89-45BA-B8F1-CF90319F9C4B}" type="pres">
      <dgm:prSet presAssocID="{FB1313DB-5C14-4CC0-B132-D4B239A50DE6}" presName="noGeometry" presStyleCnt="0"/>
      <dgm:spPr/>
    </dgm:pt>
    <dgm:pt modelId="{C7CC266B-507B-4049-81CE-89470174983F}" type="pres">
      <dgm:prSet presAssocID="{FB1313DB-5C14-4CC0-B132-D4B239A50DE6}" presName="childTextVisible" presStyleLbl="bgAccFollowNode1" presStyleIdx="1" presStyleCnt="6" custScaleX="280359" custScaleY="264924" custLinFactX="100000" custLinFactY="-66216" custLinFactNeighborX="105469" custLinFactNeighborY="-100000">
        <dgm:presLayoutVars>
          <dgm:bulletEnabled val="1"/>
        </dgm:presLayoutVars>
      </dgm:prSet>
      <dgm:spPr/>
    </dgm:pt>
    <dgm:pt modelId="{42175E7A-A00D-438C-9CB0-6E68A88A23B0}" type="pres">
      <dgm:prSet presAssocID="{FB1313DB-5C14-4CC0-B132-D4B239A50DE6}" presName="childTextHidden" presStyleLbl="bgAccFollowNode1" presStyleIdx="1" presStyleCnt="6"/>
      <dgm:spPr/>
    </dgm:pt>
    <dgm:pt modelId="{65280AAA-A222-4EDB-8FBF-C3E15639A35A}" type="pres">
      <dgm:prSet presAssocID="{FB1313DB-5C14-4CC0-B132-D4B239A50DE6}" presName="parentText" presStyleLbl="node1" presStyleIdx="1" presStyleCnt="6" custScaleX="166379" custScaleY="187290" custLinFactX="100000" custLinFactY="-100000" custLinFactNeighborX="149322" custLinFactNeighborY="-186482">
        <dgm:presLayoutVars>
          <dgm:chMax val="1"/>
          <dgm:bulletEnabled val="1"/>
        </dgm:presLayoutVars>
      </dgm:prSet>
      <dgm:spPr/>
    </dgm:pt>
    <dgm:pt modelId="{5C864BC4-C4C5-4627-81AC-9DDE1A439E2B}" type="pres">
      <dgm:prSet presAssocID="{FB1313DB-5C14-4CC0-B132-D4B239A50DE6}" presName="aSpace" presStyleCnt="0"/>
      <dgm:spPr/>
    </dgm:pt>
    <dgm:pt modelId="{3AB35C1F-2453-4A8B-B147-C9645FCBA99D}" type="pres">
      <dgm:prSet presAssocID="{2E7F8E64-0060-4453-ABD7-1B06EA605B5F}" presName="compNode" presStyleCnt="0"/>
      <dgm:spPr/>
    </dgm:pt>
    <dgm:pt modelId="{8D149152-8A8F-4BE8-8022-917F0E657108}" type="pres">
      <dgm:prSet presAssocID="{2E7F8E64-0060-4453-ABD7-1B06EA605B5F}" presName="noGeometry" presStyleCnt="0"/>
      <dgm:spPr/>
    </dgm:pt>
    <dgm:pt modelId="{A090F660-5FB7-4B49-BAE6-14A2431FF741}" type="pres">
      <dgm:prSet presAssocID="{2E7F8E64-0060-4453-ABD7-1B06EA605B5F}" presName="childTextVisible" presStyleLbl="bgAccFollowNode1" presStyleIdx="2" presStyleCnt="6" custScaleX="258583" custScaleY="240782" custLinFactX="135574" custLinFactY="-75838" custLinFactNeighborX="200000" custLinFactNeighborY="-100000">
        <dgm:presLayoutVars>
          <dgm:bulletEnabled val="1"/>
        </dgm:presLayoutVars>
      </dgm:prSet>
      <dgm:spPr/>
    </dgm:pt>
    <dgm:pt modelId="{D46B268A-FC2F-4B8D-9E72-1663666628B8}" type="pres">
      <dgm:prSet presAssocID="{2E7F8E64-0060-4453-ABD7-1B06EA605B5F}" presName="childTextHidden" presStyleLbl="bgAccFollowNode1" presStyleIdx="2" presStyleCnt="6"/>
      <dgm:spPr/>
    </dgm:pt>
    <dgm:pt modelId="{18EA4137-E3DB-4577-B926-B92DBEDB62F9}" type="pres">
      <dgm:prSet presAssocID="{2E7F8E64-0060-4453-ABD7-1B06EA605B5F}" presName="parentText" presStyleLbl="node1" presStyleIdx="2" presStyleCnt="6" custScaleX="161567" custScaleY="169741" custLinFactX="252850" custLinFactY="-100373" custLinFactNeighborX="300000" custLinFactNeighborY="-200000">
        <dgm:presLayoutVars>
          <dgm:chMax val="1"/>
          <dgm:bulletEnabled val="1"/>
        </dgm:presLayoutVars>
      </dgm:prSet>
      <dgm:spPr/>
    </dgm:pt>
    <dgm:pt modelId="{9F6F8CA9-6A4B-4345-BC12-64EDDF7A097B}" type="pres">
      <dgm:prSet presAssocID="{2E7F8E64-0060-4453-ABD7-1B06EA605B5F}" presName="aSpace" presStyleCnt="0"/>
      <dgm:spPr/>
    </dgm:pt>
    <dgm:pt modelId="{BE9D5E76-E1DF-44D9-AE03-B60BEB95099E}" type="pres">
      <dgm:prSet presAssocID="{EA6A77C6-ABFF-4C01-ADB2-4891D745F519}" presName="compNode" presStyleCnt="0"/>
      <dgm:spPr/>
    </dgm:pt>
    <dgm:pt modelId="{F5804B91-6723-4098-ABB5-B99EAE4BA045}" type="pres">
      <dgm:prSet presAssocID="{EA6A77C6-ABFF-4C01-ADB2-4891D745F519}" presName="noGeometry" presStyleCnt="0"/>
      <dgm:spPr/>
    </dgm:pt>
    <dgm:pt modelId="{ABCC92C1-51E6-4FF9-A9FD-66F0A64E9850}" type="pres">
      <dgm:prSet presAssocID="{EA6A77C6-ABFF-4C01-ADB2-4891D745F519}" presName="childTextVisible" presStyleLbl="bgAccFollowNode1" presStyleIdx="3" presStyleCnt="6" custScaleX="210111" custScaleY="255414" custLinFactX="-300000" custLinFactY="100000" custLinFactNeighborX="-372313" custLinFactNeighborY="101403">
        <dgm:presLayoutVars>
          <dgm:bulletEnabled val="1"/>
        </dgm:presLayoutVars>
      </dgm:prSet>
      <dgm:spPr/>
    </dgm:pt>
    <dgm:pt modelId="{F7470F15-BBD8-4367-A517-0A2902455F24}" type="pres">
      <dgm:prSet presAssocID="{EA6A77C6-ABFF-4C01-ADB2-4891D745F519}" presName="childTextHidden" presStyleLbl="bgAccFollowNode1" presStyleIdx="3" presStyleCnt="6"/>
      <dgm:spPr/>
    </dgm:pt>
    <dgm:pt modelId="{52131764-4C04-4D66-BBEC-D6B90B04CAAF}" type="pres">
      <dgm:prSet presAssocID="{EA6A77C6-ABFF-4C01-ADB2-4891D745F519}" presName="parentText" presStyleLbl="node1" presStyleIdx="3" presStyleCnt="6" custScaleX="235967" custScaleY="246513" custLinFactX="-740763" custLinFactY="149710" custLinFactNeighborX="-800000" custLinFactNeighborY="200000">
        <dgm:presLayoutVars>
          <dgm:chMax val="1"/>
          <dgm:bulletEnabled val="1"/>
        </dgm:presLayoutVars>
      </dgm:prSet>
      <dgm:spPr/>
    </dgm:pt>
    <dgm:pt modelId="{9484A48B-87F6-465E-8A7E-D4BE4EC7CF5A}" type="pres">
      <dgm:prSet presAssocID="{EA6A77C6-ABFF-4C01-ADB2-4891D745F519}" presName="aSpace" presStyleCnt="0"/>
      <dgm:spPr/>
    </dgm:pt>
    <dgm:pt modelId="{B18296EA-FE9C-4883-8FF3-8D8BF2198C82}" type="pres">
      <dgm:prSet presAssocID="{14D45C40-E43B-4EFC-9641-8BF825AEF5BA}" presName="compNode" presStyleCnt="0"/>
      <dgm:spPr/>
    </dgm:pt>
    <dgm:pt modelId="{C872954D-68D2-4B31-898A-584E9FE777DC}" type="pres">
      <dgm:prSet presAssocID="{14D45C40-E43B-4EFC-9641-8BF825AEF5BA}" presName="noGeometry" presStyleCnt="0"/>
      <dgm:spPr/>
    </dgm:pt>
    <dgm:pt modelId="{6FE5F31C-E88B-4834-83C7-431C091A6378}" type="pres">
      <dgm:prSet presAssocID="{14D45C40-E43B-4EFC-9641-8BF825AEF5BA}" presName="childTextVisible" presStyleLbl="bgAccFollowNode1" presStyleIdx="4" presStyleCnt="6" custScaleX="249360" custScaleY="284027" custLinFactX="-228379" custLinFactY="96270" custLinFactNeighborX="-300000" custLinFactNeighborY="100000">
        <dgm:presLayoutVars>
          <dgm:bulletEnabled val="1"/>
        </dgm:presLayoutVars>
      </dgm:prSet>
      <dgm:spPr/>
    </dgm:pt>
    <dgm:pt modelId="{DCC3DE0D-D18C-4094-AD75-5D911A745DB3}" type="pres">
      <dgm:prSet presAssocID="{14D45C40-E43B-4EFC-9641-8BF825AEF5BA}" presName="childTextHidden" presStyleLbl="bgAccFollowNode1" presStyleIdx="4" presStyleCnt="6"/>
      <dgm:spPr/>
    </dgm:pt>
    <dgm:pt modelId="{79BE7E46-65C3-42F0-93C5-0210CC6AA04C}" type="pres">
      <dgm:prSet presAssocID="{14D45C40-E43B-4EFC-9641-8BF825AEF5BA}" presName="parentText" presStyleLbl="node1" presStyleIdx="4" presStyleCnt="6" custScaleX="246184" custScaleY="240122" custLinFactX="-600000" custLinFactY="148177" custLinFactNeighborX="-648634" custLinFactNeighborY="200000">
        <dgm:presLayoutVars>
          <dgm:chMax val="1"/>
          <dgm:bulletEnabled val="1"/>
        </dgm:presLayoutVars>
      </dgm:prSet>
      <dgm:spPr/>
    </dgm:pt>
    <dgm:pt modelId="{DD7D6E44-CF1B-450A-AFF1-8EB0DEF76F0D}" type="pres">
      <dgm:prSet presAssocID="{14D45C40-E43B-4EFC-9641-8BF825AEF5BA}" presName="aSpace" presStyleCnt="0"/>
      <dgm:spPr/>
    </dgm:pt>
    <dgm:pt modelId="{EF6CCE81-6194-46B4-B2CB-67653ADE1F9D}" type="pres">
      <dgm:prSet presAssocID="{F0CF4D9D-9028-4125-8A5F-5D773342D848}" presName="compNode" presStyleCnt="0"/>
      <dgm:spPr/>
    </dgm:pt>
    <dgm:pt modelId="{17340ADC-CD30-497A-8EC4-BEB0B6094318}" type="pres">
      <dgm:prSet presAssocID="{F0CF4D9D-9028-4125-8A5F-5D773342D848}" presName="noGeometry" presStyleCnt="0"/>
      <dgm:spPr/>
    </dgm:pt>
    <dgm:pt modelId="{0E2FE0C7-9B6E-4B28-A26A-714A4BA0345F}" type="pres">
      <dgm:prSet presAssocID="{F0CF4D9D-9028-4125-8A5F-5D773342D848}" presName="childTextVisible" presStyleLbl="bgAccFollowNode1" presStyleIdx="5" presStyleCnt="6" custScaleX="232904" custScaleY="307250" custLinFactX="-155681" custLinFactY="90573" custLinFactNeighborX="-200000" custLinFactNeighborY="100000">
        <dgm:presLayoutVars>
          <dgm:bulletEnabled val="1"/>
        </dgm:presLayoutVars>
      </dgm:prSet>
      <dgm:spPr/>
    </dgm:pt>
    <dgm:pt modelId="{EEC6F5B1-5163-4B15-A0ED-E93995D9A0D0}" type="pres">
      <dgm:prSet presAssocID="{F0CF4D9D-9028-4125-8A5F-5D773342D848}" presName="childTextHidden" presStyleLbl="bgAccFollowNode1" presStyleIdx="5" presStyleCnt="6"/>
      <dgm:spPr/>
    </dgm:pt>
    <dgm:pt modelId="{7F5E3E11-8183-49AC-9220-BA26F4E907C7}" type="pres">
      <dgm:prSet presAssocID="{F0CF4D9D-9028-4125-8A5F-5D773342D848}" presName="parentText" presStyleLbl="node1" presStyleIdx="5" presStyleCnt="6" custScaleX="228476" custScaleY="251967" custLinFactX="-404495" custLinFactY="119804" custLinFactNeighborX="-500000" custLinFactNeighborY="200000">
        <dgm:presLayoutVars>
          <dgm:chMax val="1"/>
          <dgm:bulletEnabled val="1"/>
        </dgm:presLayoutVars>
      </dgm:prSet>
      <dgm:spPr/>
    </dgm:pt>
  </dgm:ptLst>
  <dgm:cxnLst>
    <dgm:cxn modelId="{5BB46803-165E-492B-8574-0859B87E41E0}" srcId="{ACC15F8E-98F2-4BE2-A168-FB9F6EAEA8B4}" destId="{85BDBA14-A39F-48CE-97C8-7F9E18E15B5A}" srcOrd="0" destOrd="0" parTransId="{66CD190D-D1D3-48CA-9EBA-AA6DFB00F5EB}" sibTransId="{6C817D65-B701-442F-8D7E-CABE6DE42DCD}"/>
    <dgm:cxn modelId="{9D0C500C-79AE-4609-8ECA-E82EF14E4A22}" srcId="{D4E0C5BC-739A-4899-98A8-F61DC6E5D1FF}" destId="{FB1313DB-5C14-4CC0-B132-D4B239A50DE6}" srcOrd="1" destOrd="0" parTransId="{1586E0FF-632B-4C06-B07D-EEBDD68061AB}" sibTransId="{0074973C-687A-448F-9AE7-3848386BD85E}"/>
    <dgm:cxn modelId="{64887F0D-CBB7-4D9A-A1B5-6E3DB38E391F}" type="presOf" srcId="{59A11515-AD83-43DB-BFCC-FE2CD258A8CF}" destId="{D46B268A-FC2F-4B8D-9E72-1663666628B8}" srcOrd="1" destOrd="0" presId="urn:microsoft.com/office/officeart/2005/8/layout/hProcess6"/>
    <dgm:cxn modelId="{571D2A35-FBAF-493E-AA39-BE333DE51167}" type="presOf" srcId="{85BDBA14-A39F-48CE-97C8-7F9E18E15B5A}" destId="{E33F7054-933C-41AD-A246-D175BF3036F5}" srcOrd="0" destOrd="0" presId="urn:microsoft.com/office/officeart/2005/8/layout/hProcess6"/>
    <dgm:cxn modelId="{3FE35545-555E-4CE3-8577-5819FEE7F0EC}" type="presOf" srcId="{FB1313DB-5C14-4CC0-B132-D4B239A50DE6}" destId="{65280AAA-A222-4EDB-8FBF-C3E15639A35A}" srcOrd="0" destOrd="0" presId="urn:microsoft.com/office/officeart/2005/8/layout/hProcess6"/>
    <dgm:cxn modelId="{A4275266-547A-4604-B964-46D92CA9EFA7}" type="presOf" srcId="{59A11515-AD83-43DB-BFCC-FE2CD258A8CF}" destId="{A090F660-5FB7-4B49-BAE6-14A2431FF741}" srcOrd="0" destOrd="0" presId="urn:microsoft.com/office/officeart/2005/8/layout/hProcess6"/>
    <dgm:cxn modelId="{2ECF2667-8771-4F75-B016-547B98002F5D}" type="presOf" srcId="{2E7F8E64-0060-4453-ABD7-1B06EA605B5F}" destId="{18EA4137-E3DB-4577-B926-B92DBEDB62F9}" srcOrd="0" destOrd="0" presId="urn:microsoft.com/office/officeart/2005/8/layout/hProcess6"/>
    <dgm:cxn modelId="{62581C4D-1DAD-4535-B9E4-4174738B3F64}" type="presOf" srcId="{F0CF4D9D-9028-4125-8A5F-5D773342D848}" destId="{7F5E3E11-8183-49AC-9220-BA26F4E907C7}" srcOrd="0" destOrd="0" presId="urn:microsoft.com/office/officeart/2005/8/layout/hProcess6"/>
    <dgm:cxn modelId="{D31B8071-21D3-4B7F-8641-E9030CFAF2A2}" srcId="{D4E0C5BC-739A-4899-98A8-F61DC6E5D1FF}" destId="{14D45C40-E43B-4EFC-9641-8BF825AEF5BA}" srcOrd="4" destOrd="0" parTransId="{93BBBAB0-8D78-49A4-B6CF-285D50FB8757}" sibTransId="{0B21C862-A6C8-4169-8705-8DB97FCB4550}"/>
    <dgm:cxn modelId="{36B8EE77-3E2A-45BA-9157-C521DE5CF609}" srcId="{D4E0C5BC-739A-4899-98A8-F61DC6E5D1FF}" destId="{F0CF4D9D-9028-4125-8A5F-5D773342D848}" srcOrd="5" destOrd="0" parTransId="{AF1DE265-2F3B-42DF-9C34-8A9E80D3B7F5}" sibTransId="{CC0F0F31-6298-4B7B-B82C-2B9C15888EDE}"/>
    <dgm:cxn modelId="{94E86080-363B-413E-A9D2-802D9C162D7B}" type="presOf" srcId="{14D45C40-E43B-4EFC-9641-8BF825AEF5BA}" destId="{79BE7E46-65C3-42F0-93C5-0210CC6AA04C}" srcOrd="0" destOrd="0" presId="urn:microsoft.com/office/officeart/2005/8/layout/hProcess6"/>
    <dgm:cxn modelId="{9933B382-8251-4F74-A4E4-8196C62A3094}" type="presOf" srcId="{D4E0C5BC-739A-4899-98A8-F61DC6E5D1FF}" destId="{EBD7D505-17B9-4057-9168-F4AE8A0476FD}" srcOrd="0" destOrd="0" presId="urn:microsoft.com/office/officeart/2005/8/layout/hProcess6"/>
    <dgm:cxn modelId="{96169788-60E3-468B-9D21-B2CC5A23F436}" type="presOf" srcId="{85BDBA14-A39F-48CE-97C8-7F9E18E15B5A}" destId="{C4EE6245-EF83-47FF-8955-834BD3F391E4}" srcOrd="1" destOrd="0" presId="urn:microsoft.com/office/officeart/2005/8/layout/hProcess6"/>
    <dgm:cxn modelId="{D48C0D8E-3029-4C35-96D9-7723317398C0}" srcId="{D4E0C5BC-739A-4899-98A8-F61DC6E5D1FF}" destId="{EA6A77C6-ABFF-4C01-ADB2-4891D745F519}" srcOrd="3" destOrd="0" parTransId="{1CC1A9FD-520A-4768-90CB-1A52CE52FAF9}" sibTransId="{A92D9A35-2F94-4602-A89E-3AC4CB315DB4}"/>
    <dgm:cxn modelId="{10CE759D-AF80-4831-AAA7-0E3DAE5AC9E7}" type="presOf" srcId="{ACC15F8E-98F2-4BE2-A168-FB9F6EAEA8B4}" destId="{B6EC0BC8-DDC8-4548-BE8A-20E047535C25}" srcOrd="0" destOrd="0" presId="urn:microsoft.com/office/officeart/2005/8/layout/hProcess6"/>
    <dgm:cxn modelId="{359D66A9-70C6-43FC-A095-79C3EBD58C5F}" type="presOf" srcId="{51E81FC0-DCBF-40C8-915B-AC7BFBFA1C85}" destId="{C7CC266B-507B-4049-81CE-89470174983F}" srcOrd="0" destOrd="0" presId="urn:microsoft.com/office/officeart/2005/8/layout/hProcess6"/>
    <dgm:cxn modelId="{1A19E1AC-CF02-4A76-AFE3-6226654064A5}" srcId="{FB1313DB-5C14-4CC0-B132-D4B239A50DE6}" destId="{51E81FC0-DCBF-40C8-915B-AC7BFBFA1C85}" srcOrd="0" destOrd="0" parTransId="{6FB99302-7650-4BFD-ADCE-B264C4DB674A}" sibTransId="{B50C3771-9BFE-494E-B93C-BBAD2F0038D5}"/>
    <dgm:cxn modelId="{20682FD3-25DB-458F-A92B-1EB475C8818C}" srcId="{D4E0C5BC-739A-4899-98A8-F61DC6E5D1FF}" destId="{2E7F8E64-0060-4453-ABD7-1B06EA605B5F}" srcOrd="2" destOrd="0" parTransId="{B2AD01FB-A852-4D2F-B0B5-7D66262EEF69}" sibTransId="{C15CF4D5-1E57-4401-851C-9E14686332D6}"/>
    <dgm:cxn modelId="{DCF294E4-FDB0-43E2-A1A0-A902A1191141}" srcId="{2E7F8E64-0060-4453-ABD7-1B06EA605B5F}" destId="{59A11515-AD83-43DB-BFCC-FE2CD258A8CF}" srcOrd="0" destOrd="0" parTransId="{099BA105-2671-40A8-AD5E-E15339AA15CD}" sibTransId="{06948A4B-2C17-4929-8724-72F4B4D1BE79}"/>
    <dgm:cxn modelId="{6F86B8EF-FAD1-4A0A-818C-DF589ADD21AE}" type="presOf" srcId="{EA6A77C6-ABFF-4C01-ADB2-4891D745F519}" destId="{52131764-4C04-4D66-BBEC-D6B90B04CAAF}" srcOrd="0" destOrd="0" presId="urn:microsoft.com/office/officeart/2005/8/layout/hProcess6"/>
    <dgm:cxn modelId="{7107CCF2-D589-4B4B-B0FB-C9CD062C48AD}" srcId="{D4E0C5BC-739A-4899-98A8-F61DC6E5D1FF}" destId="{ACC15F8E-98F2-4BE2-A168-FB9F6EAEA8B4}" srcOrd="0" destOrd="0" parTransId="{018DB794-1080-4F8E-A027-E3F60CAFA2AE}" sibTransId="{68C30F10-C372-4411-B469-047B276A6624}"/>
    <dgm:cxn modelId="{D57A80FB-30DA-4284-AE53-0BAE1A32F0E0}" type="presOf" srcId="{51E81FC0-DCBF-40C8-915B-AC7BFBFA1C85}" destId="{42175E7A-A00D-438C-9CB0-6E68A88A23B0}" srcOrd="1" destOrd="0" presId="urn:microsoft.com/office/officeart/2005/8/layout/hProcess6"/>
    <dgm:cxn modelId="{366B472B-23D9-4A39-935D-F85D7DA21819}" type="presParOf" srcId="{EBD7D505-17B9-4057-9168-F4AE8A0476FD}" destId="{32FD5454-C6A7-4E72-A96B-BBFA009B3E0E}" srcOrd="0" destOrd="0" presId="urn:microsoft.com/office/officeart/2005/8/layout/hProcess6"/>
    <dgm:cxn modelId="{5299C12C-E77F-4316-BC8E-0F8C25A0EA0E}" type="presParOf" srcId="{32FD5454-C6A7-4E72-A96B-BBFA009B3E0E}" destId="{C9B73C5B-160A-4958-9049-671813B564EC}" srcOrd="0" destOrd="0" presId="urn:microsoft.com/office/officeart/2005/8/layout/hProcess6"/>
    <dgm:cxn modelId="{96CD22D4-6579-4171-A085-83CAF4467C0B}" type="presParOf" srcId="{32FD5454-C6A7-4E72-A96B-BBFA009B3E0E}" destId="{E33F7054-933C-41AD-A246-D175BF3036F5}" srcOrd="1" destOrd="0" presId="urn:microsoft.com/office/officeart/2005/8/layout/hProcess6"/>
    <dgm:cxn modelId="{576BC71E-CB08-4A47-87E2-0775715C343D}" type="presParOf" srcId="{32FD5454-C6A7-4E72-A96B-BBFA009B3E0E}" destId="{C4EE6245-EF83-47FF-8955-834BD3F391E4}" srcOrd="2" destOrd="0" presId="urn:microsoft.com/office/officeart/2005/8/layout/hProcess6"/>
    <dgm:cxn modelId="{B58A0E5E-9A84-42DD-BC78-8EC27F956319}" type="presParOf" srcId="{32FD5454-C6A7-4E72-A96B-BBFA009B3E0E}" destId="{B6EC0BC8-DDC8-4548-BE8A-20E047535C25}" srcOrd="3" destOrd="0" presId="urn:microsoft.com/office/officeart/2005/8/layout/hProcess6"/>
    <dgm:cxn modelId="{65006BC8-FF01-4861-BAA6-0F9F15CB17F6}" type="presParOf" srcId="{EBD7D505-17B9-4057-9168-F4AE8A0476FD}" destId="{8CD75936-E9EE-463E-85CA-99C50F6E779D}" srcOrd="1" destOrd="0" presId="urn:microsoft.com/office/officeart/2005/8/layout/hProcess6"/>
    <dgm:cxn modelId="{2DB1B6C8-0CBB-4512-BB25-5AE330E7C4E5}" type="presParOf" srcId="{EBD7D505-17B9-4057-9168-F4AE8A0476FD}" destId="{F1EEFA68-21FF-4D83-A7B5-23F7C8F04D30}" srcOrd="2" destOrd="0" presId="urn:microsoft.com/office/officeart/2005/8/layout/hProcess6"/>
    <dgm:cxn modelId="{C2117EF9-71E7-41F0-93D1-932753252D47}" type="presParOf" srcId="{F1EEFA68-21FF-4D83-A7B5-23F7C8F04D30}" destId="{C867C1BC-4C89-45BA-B8F1-CF90319F9C4B}" srcOrd="0" destOrd="0" presId="urn:microsoft.com/office/officeart/2005/8/layout/hProcess6"/>
    <dgm:cxn modelId="{888618DB-C2E4-4541-BF43-7B1C03D7F877}" type="presParOf" srcId="{F1EEFA68-21FF-4D83-A7B5-23F7C8F04D30}" destId="{C7CC266B-507B-4049-81CE-89470174983F}" srcOrd="1" destOrd="0" presId="urn:microsoft.com/office/officeart/2005/8/layout/hProcess6"/>
    <dgm:cxn modelId="{B4E6100A-6E47-4D1D-A809-D17F31ED7A5B}" type="presParOf" srcId="{F1EEFA68-21FF-4D83-A7B5-23F7C8F04D30}" destId="{42175E7A-A00D-438C-9CB0-6E68A88A23B0}" srcOrd="2" destOrd="0" presId="urn:microsoft.com/office/officeart/2005/8/layout/hProcess6"/>
    <dgm:cxn modelId="{70FE7CCD-3F8B-469A-8FD2-907E5B2CC7E9}" type="presParOf" srcId="{F1EEFA68-21FF-4D83-A7B5-23F7C8F04D30}" destId="{65280AAA-A222-4EDB-8FBF-C3E15639A35A}" srcOrd="3" destOrd="0" presId="urn:microsoft.com/office/officeart/2005/8/layout/hProcess6"/>
    <dgm:cxn modelId="{5DDDEB8A-AFD7-49EF-832B-C3830DDC77B2}" type="presParOf" srcId="{EBD7D505-17B9-4057-9168-F4AE8A0476FD}" destId="{5C864BC4-C4C5-4627-81AC-9DDE1A439E2B}" srcOrd="3" destOrd="0" presId="urn:microsoft.com/office/officeart/2005/8/layout/hProcess6"/>
    <dgm:cxn modelId="{EEF6290C-B43B-45DF-986E-969A79DF71D3}" type="presParOf" srcId="{EBD7D505-17B9-4057-9168-F4AE8A0476FD}" destId="{3AB35C1F-2453-4A8B-B147-C9645FCBA99D}" srcOrd="4" destOrd="0" presId="urn:microsoft.com/office/officeart/2005/8/layout/hProcess6"/>
    <dgm:cxn modelId="{1137BB06-5576-49B6-BF0B-3CE5C65F9027}" type="presParOf" srcId="{3AB35C1F-2453-4A8B-B147-C9645FCBA99D}" destId="{8D149152-8A8F-4BE8-8022-917F0E657108}" srcOrd="0" destOrd="0" presId="urn:microsoft.com/office/officeart/2005/8/layout/hProcess6"/>
    <dgm:cxn modelId="{3D9E556F-59D5-4E2E-A15F-94158EEFA8F9}" type="presParOf" srcId="{3AB35C1F-2453-4A8B-B147-C9645FCBA99D}" destId="{A090F660-5FB7-4B49-BAE6-14A2431FF741}" srcOrd="1" destOrd="0" presId="urn:microsoft.com/office/officeart/2005/8/layout/hProcess6"/>
    <dgm:cxn modelId="{7DA2FADD-85A6-4C8B-88F5-EB9EC501EDBE}" type="presParOf" srcId="{3AB35C1F-2453-4A8B-B147-C9645FCBA99D}" destId="{D46B268A-FC2F-4B8D-9E72-1663666628B8}" srcOrd="2" destOrd="0" presId="urn:microsoft.com/office/officeart/2005/8/layout/hProcess6"/>
    <dgm:cxn modelId="{53DC5B9A-C092-4479-9097-0B4603A017F8}" type="presParOf" srcId="{3AB35C1F-2453-4A8B-B147-C9645FCBA99D}" destId="{18EA4137-E3DB-4577-B926-B92DBEDB62F9}" srcOrd="3" destOrd="0" presId="urn:microsoft.com/office/officeart/2005/8/layout/hProcess6"/>
    <dgm:cxn modelId="{1592DEFC-A18B-41F2-840D-63033F2F503D}" type="presParOf" srcId="{EBD7D505-17B9-4057-9168-F4AE8A0476FD}" destId="{9F6F8CA9-6A4B-4345-BC12-64EDDF7A097B}" srcOrd="5" destOrd="0" presId="urn:microsoft.com/office/officeart/2005/8/layout/hProcess6"/>
    <dgm:cxn modelId="{56CB06D1-50D1-4BCA-B940-505A560BA991}" type="presParOf" srcId="{EBD7D505-17B9-4057-9168-F4AE8A0476FD}" destId="{BE9D5E76-E1DF-44D9-AE03-B60BEB95099E}" srcOrd="6" destOrd="0" presId="urn:microsoft.com/office/officeart/2005/8/layout/hProcess6"/>
    <dgm:cxn modelId="{B3DA44F4-EA30-4CA2-81C5-63263E09933F}" type="presParOf" srcId="{BE9D5E76-E1DF-44D9-AE03-B60BEB95099E}" destId="{F5804B91-6723-4098-ABB5-B99EAE4BA045}" srcOrd="0" destOrd="0" presId="urn:microsoft.com/office/officeart/2005/8/layout/hProcess6"/>
    <dgm:cxn modelId="{E4F5A0EA-9602-40E2-BE08-3585ADF61ED6}" type="presParOf" srcId="{BE9D5E76-E1DF-44D9-AE03-B60BEB95099E}" destId="{ABCC92C1-51E6-4FF9-A9FD-66F0A64E9850}" srcOrd="1" destOrd="0" presId="urn:microsoft.com/office/officeart/2005/8/layout/hProcess6"/>
    <dgm:cxn modelId="{7EC6D160-6D61-42ED-9620-02A2895547A4}" type="presParOf" srcId="{BE9D5E76-E1DF-44D9-AE03-B60BEB95099E}" destId="{F7470F15-BBD8-4367-A517-0A2902455F24}" srcOrd="2" destOrd="0" presId="urn:microsoft.com/office/officeart/2005/8/layout/hProcess6"/>
    <dgm:cxn modelId="{73482D02-627F-4307-A5FA-2E2CAD71613E}" type="presParOf" srcId="{BE9D5E76-E1DF-44D9-AE03-B60BEB95099E}" destId="{52131764-4C04-4D66-BBEC-D6B90B04CAAF}" srcOrd="3" destOrd="0" presId="urn:microsoft.com/office/officeart/2005/8/layout/hProcess6"/>
    <dgm:cxn modelId="{ADE15C4A-5A1A-49EF-BBC8-B6C988D6963C}" type="presParOf" srcId="{EBD7D505-17B9-4057-9168-F4AE8A0476FD}" destId="{9484A48B-87F6-465E-8A7E-D4BE4EC7CF5A}" srcOrd="7" destOrd="0" presId="urn:microsoft.com/office/officeart/2005/8/layout/hProcess6"/>
    <dgm:cxn modelId="{4FC878F7-B0FE-4612-9F20-ACD3225033AF}" type="presParOf" srcId="{EBD7D505-17B9-4057-9168-F4AE8A0476FD}" destId="{B18296EA-FE9C-4883-8FF3-8D8BF2198C82}" srcOrd="8" destOrd="0" presId="urn:microsoft.com/office/officeart/2005/8/layout/hProcess6"/>
    <dgm:cxn modelId="{CD2700F8-86F3-419E-B8D1-FCF66FF27EA3}" type="presParOf" srcId="{B18296EA-FE9C-4883-8FF3-8D8BF2198C82}" destId="{C872954D-68D2-4B31-898A-584E9FE777DC}" srcOrd="0" destOrd="0" presId="urn:microsoft.com/office/officeart/2005/8/layout/hProcess6"/>
    <dgm:cxn modelId="{E071AE85-668F-4E69-8058-7CF307B034A5}" type="presParOf" srcId="{B18296EA-FE9C-4883-8FF3-8D8BF2198C82}" destId="{6FE5F31C-E88B-4834-83C7-431C091A6378}" srcOrd="1" destOrd="0" presId="urn:microsoft.com/office/officeart/2005/8/layout/hProcess6"/>
    <dgm:cxn modelId="{FD3DCD3B-68CE-452D-AAF1-CBD588E45C5F}" type="presParOf" srcId="{B18296EA-FE9C-4883-8FF3-8D8BF2198C82}" destId="{DCC3DE0D-D18C-4094-AD75-5D911A745DB3}" srcOrd="2" destOrd="0" presId="urn:microsoft.com/office/officeart/2005/8/layout/hProcess6"/>
    <dgm:cxn modelId="{BBA28604-9EFC-4FAF-A19E-C1331CEA5D1F}" type="presParOf" srcId="{B18296EA-FE9C-4883-8FF3-8D8BF2198C82}" destId="{79BE7E46-65C3-42F0-93C5-0210CC6AA04C}" srcOrd="3" destOrd="0" presId="urn:microsoft.com/office/officeart/2005/8/layout/hProcess6"/>
    <dgm:cxn modelId="{A0BDF03F-EC0E-495E-BBBB-59AD80418B2B}" type="presParOf" srcId="{EBD7D505-17B9-4057-9168-F4AE8A0476FD}" destId="{DD7D6E44-CF1B-450A-AFF1-8EB0DEF76F0D}" srcOrd="9" destOrd="0" presId="urn:microsoft.com/office/officeart/2005/8/layout/hProcess6"/>
    <dgm:cxn modelId="{D135784D-55A5-4BE5-8ED1-7603D6DC6E88}" type="presParOf" srcId="{EBD7D505-17B9-4057-9168-F4AE8A0476FD}" destId="{EF6CCE81-6194-46B4-B2CB-67653ADE1F9D}" srcOrd="10" destOrd="0" presId="urn:microsoft.com/office/officeart/2005/8/layout/hProcess6"/>
    <dgm:cxn modelId="{E41ADCB8-2E59-4B23-8F40-CF0365E860BA}" type="presParOf" srcId="{EF6CCE81-6194-46B4-B2CB-67653ADE1F9D}" destId="{17340ADC-CD30-497A-8EC4-BEB0B6094318}" srcOrd="0" destOrd="0" presId="urn:microsoft.com/office/officeart/2005/8/layout/hProcess6"/>
    <dgm:cxn modelId="{6F2EE391-0869-4FC9-ABF7-3A8C9278F0A1}" type="presParOf" srcId="{EF6CCE81-6194-46B4-B2CB-67653ADE1F9D}" destId="{0E2FE0C7-9B6E-4B28-A26A-714A4BA0345F}" srcOrd="1" destOrd="0" presId="urn:microsoft.com/office/officeart/2005/8/layout/hProcess6"/>
    <dgm:cxn modelId="{87A5CBA9-CDFB-4F73-B351-1D90639B8FCA}" type="presParOf" srcId="{EF6CCE81-6194-46B4-B2CB-67653ADE1F9D}" destId="{EEC6F5B1-5163-4B15-A0ED-E93995D9A0D0}" srcOrd="2" destOrd="0" presId="urn:microsoft.com/office/officeart/2005/8/layout/hProcess6"/>
    <dgm:cxn modelId="{5ABD794F-7750-4323-97D1-2EFF94439CAF}" type="presParOf" srcId="{EF6CCE81-6194-46B4-B2CB-67653ADE1F9D}" destId="{7F5E3E11-8183-49AC-9220-BA26F4E907C7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F7054-933C-41AD-A246-D175BF3036F5}">
      <dsp:nvSpPr>
        <dsp:cNvPr id="0" name=""/>
        <dsp:cNvSpPr/>
      </dsp:nvSpPr>
      <dsp:spPr>
        <a:xfrm>
          <a:off x="410128" y="841491"/>
          <a:ext cx="1163857" cy="10769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800" kern="1200" dirty="0"/>
            <a:t>VIB vraagt een afspraak aan met een zorgvestrekker</a:t>
          </a:r>
          <a:endParaRPr lang="fr-BE" sz="800" kern="1200" dirty="0"/>
        </a:p>
      </dsp:txBody>
      <dsp:txXfrm>
        <a:off x="701093" y="1003034"/>
        <a:ext cx="567380" cy="753869"/>
      </dsp:txXfrm>
    </dsp:sp>
    <dsp:sp modelId="{B6EC0BC8-DDC8-4548-BE8A-20E047535C25}">
      <dsp:nvSpPr>
        <dsp:cNvPr id="0" name=""/>
        <dsp:cNvSpPr/>
      </dsp:nvSpPr>
      <dsp:spPr>
        <a:xfrm>
          <a:off x="115338" y="1202558"/>
          <a:ext cx="509888" cy="513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1</a:t>
          </a:r>
        </a:p>
      </dsp:txBody>
      <dsp:txXfrm>
        <a:off x="190009" y="1277735"/>
        <a:ext cx="360546" cy="362986"/>
      </dsp:txXfrm>
    </dsp:sp>
    <dsp:sp modelId="{C7CC266B-507B-4049-81CE-89470174983F}">
      <dsp:nvSpPr>
        <dsp:cNvPr id="0" name=""/>
        <dsp:cNvSpPr/>
      </dsp:nvSpPr>
      <dsp:spPr>
        <a:xfrm>
          <a:off x="2102475" y="877257"/>
          <a:ext cx="1240002" cy="102424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3175" rIns="6350" bIns="3175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00" kern="1200" dirty="0"/>
            <a:t>een verzoek tot </a:t>
          </a:r>
          <a:r>
            <a:rPr lang="nl-NL" sz="500" kern="1200" dirty="0" err="1"/>
            <a:t>requisitorium</a:t>
          </a:r>
          <a:r>
            <a:rPr lang="nl-NL" sz="500" kern="1200" dirty="0"/>
            <a:t> is ingediend via het onlineformulier. (per e-mail: medic@fedasil.be in uitzonderlijke gevallen) </a:t>
          </a:r>
          <a:endParaRPr lang="fr-BE" sz="500" kern="1200" dirty="0"/>
        </a:p>
      </dsp:txBody>
      <dsp:txXfrm>
        <a:off x="2412475" y="1030893"/>
        <a:ext cx="604501" cy="716971"/>
      </dsp:txXfrm>
    </dsp:sp>
    <dsp:sp modelId="{65280AAA-A222-4EDB-8FBF-C3E15639A35A}">
      <dsp:nvSpPr>
        <dsp:cNvPr id="0" name=""/>
        <dsp:cNvSpPr/>
      </dsp:nvSpPr>
      <dsp:spPr>
        <a:xfrm>
          <a:off x="1959954" y="1191366"/>
          <a:ext cx="367939" cy="414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500" kern="1200" dirty="0"/>
            <a:t>2</a:t>
          </a:r>
        </a:p>
      </dsp:txBody>
      <dsp:txXfrm>
        <a:off x="2013837" y="1252022"/>
        <a:ext cx="260173" cy="292871"/>
      </dsp:txXfrm>
    </dsp:sp>
    <dsp:sp modelId="{A090F660-5FB7-4B49-BAE6-14A2431FF741}">
      <dsp:nvSpPr>
        <dsp:cNvPr id="0" name=""/>
        <dsp:cNvSpPr/>
      </dsp:nvSpPr>
      <dsp:spPr>
        <a:xfrm>
          <a:off x="3945563" y="886725"/>
          <a:ext cx="1143689" cy="93090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5080" rIns="1016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800" kern="1200" dirty="0"/>
            <a:t>Dienst </a:t>
          </a:r>
          <a:r>
            <a:rPr lang="fr-BE" sz="800" kern="1200" dirty="0" err="1"/>
            <a:t>procesbeheer</a:t>
          </a:r>
          <a:r>
            <a:rPr lang="fr-BE" sz="800" kern="1200" dirty="0"/>
            <a:t> </a:t>
          </a:r>
          <a:r>
            <a:rPr lang="fr-BE" sz="800" kern="1200" dirty="0" err="1"/>
            <a:t>analyseert</a:t>
          </a:r>
          <a:r>
            <a:rPr lang="fr-BE" sz="800" kern="1200" dirty="0"/>
            <a:t> de </a:t>
          </a:r>
          <a:r>
            <a:rPr lang="fr-BE" sz="800" kern="1200" dirty="0" err="1"/>
            <a:t>aanvraag</a:t>
          </a:r>
          <a:endParaRPr lang="fr-BE" sz="800" kern="1200" dirty="0"/>
        </a:p>
      </dsp:txBody>
      <dsp:txXfrm>
        <a:off x="4231485" y="1026361"/>
        <a:ext cx="557548" cy="651634"/>
      </dsp:txXfrm>
    </dsp:sp>
    <dsp:sp modelId="{18EA4137-E3DB-4577-B926-B92DBEDB62F9}">
      <dsp:nvSpPr>
        <dsp:cNvPr id="0" name=""/>
        <dsp:cNvSpPr/>
      </dsp:nvSpPr>
      <dsp:spPr>
        <a:xfrm>
          <a:off x="3856002" y="1180051"/>
          <a:ext cx="357298" cy="3753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3</a:t>
          </a:r>
        </a:p>
      </dsp:txBody>
      <dsp:txXfrm>
        <a:off x="3908327" y="1235023"/>
        <a:ext cx="252648" cy="265430"/>
      </dsp:txXfrm>
    </dsp:sp>
    <dsp:sp modelId="{ABCC92C1-51E6-4FF9-A9FD-66F0A64E9850}">
      <dsp:nvSpPr>
        <dsp:cNvPr id="0" name=""/>
        <dsp:cNvSpPr/>
      </dsp:nvSpPr>
      <dsp:spPr>
        <a:xfrm>
          <a:off x="676512" y="2316921"/>
          <a:ext cx="929301" cy="98747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131764-4C04-4D66-BBEC-D6B90B04CAAF}">
      <dsp:nvSpPr>
        <dsp:cNvPr id="0" name=""/>
        <dsp:cNvSpPr/>
      </dsp:nvSpPr>
      <dsp:spPr>
        <a:xfrm>
          <a:off x="225354" y="2532791"/>
          <a:ext cx="521830" cy="5451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400" kern="1200" dirty="0"/>
            <a:t>4</a:t>
          </a:r>
        </a:p>
      </dsp:txBody>
      <dsp:txXfrm>
        <a:off x="301774" y="2612627"/>
        <a:ext cx="368990" cy="385480"/>
      </dsp:txXfrm>
    </dsp:sp>
    <dsp:sp modelId="{6FE5F31C-E88B-4834-83C7-431C091A6378}">
      <dsp:nvSpPr>
        <dsp:cNvPr id="0" name=""/>
        <dsp:cNvSpPr/>
      </dsp:nvSpPr>
      <dsp:spPr>
        <a:xfrm>
          <a:off x="2270064" y="2241765"/>
          <a:ext cx="1102896" cy="1098099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BE7E46-65C3-42F0-93C5-0210CC6AA04C}">
      <dsp:nvSpPr>
        <dsp:cNvPr id="0" name=""/>
        <dsp:cNvSpPr/>
      </dsp:nvSpPr>
      <dsp:spPr>
        <a:xfrm>
          <a:off x="1903830" y="2536468"/>
          <a:ext cx="544424" cy="5310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kern="1200" dirty="0"/>
            <a:t>5</a:t>
          </a:r>
        </a:p>
      </dsp:txBody>
      <dsp:txXfrm>
        <a:off x="1983559" y="2614234"/>
        <a:ext cx="384966" cy="375486"/>
      </dsp:txXfrm>
    </dsp:sp>
    <dsp:sp modelId="{0E2FE0C7-9B6E-4B28-A26A-714A4BA0345F}">
      <dsp:nvSpPr>
        <dsp:cNvPr id="0" name=""/>
        <dsp:cNvSpPr/>
      </dsp:nvSpPr>
      <dsp:spPr>
        <a:xfrm>
          <a:off x="4164432" y="2174847"/>
          <a:ext cx="1030113" cy="1187883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E3E11-8183-49AC-9220-BA26F4E907C7}">
      <dsp:nvSpPr>
        <dsp:cNvPr id="0" name=""/>
        <dsp:cNvSpPr/>
      </dsp:nvSpPr>
      <dsp:spPr>
        <a:xfrm>
          <a:off x="3778606" y="2460625"/>
          <a:ext cx="505264" cy="5572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300" kern="1200" dirty="0"/>
            <a:t>6</a:t>
          </a:r>
        </a:p>
      </dsp:txBody>
      <dsp:txXfrm>
        <a:off x="3852600" y="2542227"/>
        <a:ext cx="357276" cy="394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6CDE7-87A3-4197-B9D4-DF2D52AB3181}" type="datetimeFigureOut">
              <a:rPr lang="nl-BE" smtClean="0"/>
              <a:t>21/03/2023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60F5FC-DADB-4D9C-88BE-B0A414470063}" type="slidenum">
              <a:rPr lang="nl-BE" smtClean="0"/>
              <a:t>‹N°›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1477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960768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82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596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970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6949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bg>
      <p:bgPr>
        <a:solidFill>
          <a:srgbClr val="CF192C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90735" y="379877"/>
            <a:ext cx="8375065" cy="4383746"/>
          </a:xfrm>
          <a:custGeom>
            <a:avLst/>
            <a:gdLst>
              <a:gd name="connsiteX0" fmla="*/ 219525 w 285508"/>
              <a:gd name="connsiteY0" fmla="*/ 0 h 149667"/>
              <a:gd name="connsiteX1" fmla="*/ 13220 w 285508"/>
              <a:gd name="connsiteY1" fmla="*/ 0 h 149667"/>
              <a:gd name="connsiteX2" fmla="*/ 13220 w 285508"/>
              <a:gd name="connsiteY2" fmla="*/ 0 h 149667"/>
              <a:gd name="connsiteX3" fmla="*/ 11826 w 285508"/>
              <a:gd name="connsiteY3" fmla="*/ 61 h 149667"/>
              <a:gd name="connsiteX4" fmla="*/ 10552 w 285508"/>
              <a:gd name="connsiteY4" fmla="*/ 243 h 149667"/>
              <a:gd name="connsiteX5" fmla="*/ 9279 w 285508"/>
              <a:gd name="connsiteY5" fmla="*/ 607 h 149667"/>
              <a:gd name="connsiteX6" fmla="*/ 8066 w 285508"/>
              <a:gd name="connsiteY6" fmla="*/ 1031 h 149667"/>
              <a:gd name="connsiteX7" fmla="*/ 6914 w 285508"/>
              <a:gd name="connsiteY7" fmla="*/ 1577 h 149667"/>
              <a:gd name="connsiteX8" fmla="*/ 5822 w 285508"/>
              <a:gd name="connsiteY8" fmla="*/ 2244 h 149667"/>
              <a:gd name="connsiteX9" fmla="*/ 4791 w 285508"/>
              <a:gd name="connsiteY9" fmla="*/ 3032 h 149667"/>
              <a:gd name="connsiteX10" fmla="*/ 3881 w 285508"/>
              <a:gd name="connsiteY10" fmla="*/ 3881 h 149667"/>
              <a:gd name="connsiteX11" fmla="*/ 3032 w 285508"/>
              <a:gd name="connsiteY11" fmla="*/ 4791 h 149667"/>
              <a:gd name="connsiteX12" fmla="*/ 2244 w 285508"/>
              <a:gd name="connsiteY12" fmla="*/ 5822 h 149667"/>
              <a:gd name="connsiteX13" fmla="*/ 1577 w 285508"/>
              <a:gd name="connsiteY13" fmla="*/ 6914 h 149667"/>
              <a:gd name="connsiteX14" fmla="*/ 1031 w 285508"/>
              <a:gd name="connsiteY14" fmla="*/ 8066 h 149667"/>
              <a:gd name="connsiteX15" fmla="*/ 607 w 285508"/>
              <a:gd name="connsiteY15" fmla="*/ 9279 h 149667"/>
              <a:gd name="connsiteX16" fmla="*/ 243 w 285508"/>
              <a:gd name="connsiteY16" fmla="*/ 10552 h 149667"/>
              <a:gd name="connsiteX17" fmla="*/ 61 w 285508"/>
              <a:gd name="connsiteY17" fmla="*/ 11826 h 149667"/>
              <a:gd name="connsiteX18" fmla="*/ 0 w 285508"/>
              <a:gd name="connsiteY18" fmla="*/ 13220 h 149667"/>
              <a:gd name="connsiteX19" fmla="*/ 0 w 285508"/>
              <a:gd name="connsiteY19" fmla="*/ 136447 h 149667"/>
              <a:gd name="connsiteX20" fmla="*/ 0 w 285508"/>
              <a:gd name="connsiteY20" fmla="*/ 136447 h 149667"/>
              <a:gd name="connsiteX21" fmla="*/ 61 w 285508"/>
              <a:gd name="connsiteY21" fmla="*/ 137841 h 149667"/>
              <a:gd name="connsiteX22" fmla="*/ 243 w 285508"/>
              <a:gd name="connsiteY22" fmla="*/ 139115 h 149667"/>
              <a:gd name="connsiteX23" fmla="*/ 607 w 285508"/>
              <a:gd name="connsiteY23" fmla="*/ 140388 h 149667"/>
              <a:gd name="connsiteX24" fmla="*/ 1031 w 285508"/>
              <a:gd name="connsiteY24" fmla="*/ 141601 h 149667"/>
              <a:gd name="connsiteX25" fmla="*/ 1577 w 285508"/>
              <a:gd name="connsiteY25" fmla="*/ 142753 h 149667"/>
              <a:gd name="connsiteX26" fmla="*/ 2244 w 285508"/>
              <a:gd name="connsiteY26" fmla="*/ 143845 h 149667"/>
              <a:gd name="connsiteX27" fmla="*/ 3032 w 285508"/>
              <a:gd name="connsiteY27" fmla="*/ 144876 h 149667"/>
              <a:gd name="connsiteX28" fmla="*/ 3881 w 285508"/>
              <a:gd name="connsiteY28" fmla="*/ 145786 h 149667"/>
              <a:gd name="connsiteX29" fmla="*/ 4791 w 285508"/>
              <a:gd name="connsiteY29" fmla="*/ 146635 h 149667"/>
              <a:gd name="connsiteX30" fmla="*/ 5822 w 285508"/>
              <a:gd name="connsiteY30" fmla="*/ 147423 h 149667"/>
              <a:gd name="connsiteX31" fmla="*/ 6914 w 285508"/>
              <a:gd name="connsiteY31" fmla="*/ 148090 h 149667"/>
              <a:gd name="connsiteX32" fmla="*/ 8066 w 285508"/>
              <a:gd name="connsiteY32" fmla="*/ 148636 h 149667"/>
              <a:gd name="connsiteX33" fmla="*/ 9279 w 285508"/>
              <a:gd name="connsiteY33" fmla="*/ 149060 h 149667"/>
              <a:gd name="connsiteX34" fmla="*/ 10552 w 285508"/>
              <a:gd name="connsiteY34" fmla="*/ 149424 h 149667"/>
              <a:gd name="connsiteX35" fmla="*/ 11826 w 285508"/>
              <a:gd name="connsiteY35" fmla="*/ 149606 h 149667"/>
              <a:gd name="connsiteX36" fmla="*/ 13220 w 285508"/>
              <a:gd name="connsiteY36" fmla="*/ 149667 h 149667"/>
              <a:gd name="connsiteX37" fmla="*/ 272288 w 285508"/>
              <a:gd name="connsiteY37" fmla="*/ 149667 h 149667"/>
              <a:gd name="connsiteX38" fmla="*/ 272288 w 285508"/>
              <a:gd name="connsiteY38" fmla="*/ 149667 h 149667"/>
              <a:gd name="connsiteX39" fmla="*/ 273682 w 285508"/>
              <a:gd name="connsiteY39" fmla="*/ 149606 h 149667"/>
              <a:gd name="connsiteX40" fmla="*/ 274956 w 285508"/>
              <a:gd name="connsiteY40" fmla="*/ 149424 h 149667"/>
              <a:gd name="connsiteX41" fmla="*/ 276229 w 285508"/>
              <a:gd name="connsiteY41" fmla="*/ 149060 h 149667"/>
              <a:gd name="connsiteX42" fmla="*/ 277442 w 285508"/>
              <a:gd name="connsiteY42" fmla="*/ 148636 h 149667"/>
              <a:gd name="connsiteX43" fmla="*/ 278594 w 285508"/>
              <a:gd name="connsiteY43" fmla="*/ 148090 h 149667"/>
              <a:gd name="connsiteX44" fmla="*/ 279686 w 285508"/>
              <a:gd name="connsiteY44" fmla="*/ 147423 h 149667"/>
              <a:gd name="connsiteX45" fmla="*/ 280717 w 285508"/>
              <a:gd name="connsiteY45" fmla="*/ 146635 h 149667"/>
              <a:gd name="connsiteX46" fmla="*/ 281627 w 285508"/>
              <a:gd name="connsiteY46" fmla="*/ 145786 h 149667"/>
              <a:gd name="connsiteX47" fmla="*/ 282476 w 285508"/>
              <a:gd name="connsiteY47" fmla="*/ 144876 h 149667"/>
              <a:gd name="connsiteX48" fmla="*/ 283264 w 285508"/>
              <a:gd name="connsiteY48" fmla="*/ 143845 h 149667"/>
              <a:gd name="connsiteX49" fmla="*/ 283931 w 285508"/>
              <a:gd name="connsiteY49" fmla="*/ 142753 h 149667"/>
              <a:gd name="connsiteX50" fmla="*/ 284477 w 285508"/>
              <a:gd name="connsiteY50" fmla="*/ 141601 h 149667"/>
              <a:gd name="connsiteX51" fmla="*/ 284901 w 285508"/>
              <a:gd name="connsiteY51" fmla="*/ 140388 h 149667"/>
              <a:gd name="connsiteX52" fmla="*/ 285265 w 285508"/>
              <a:gd name="connsiteY52" fmla="*/ 139115 h 149667"/>
              <a:gd name="connsiteX53" fmla="*/ 285447 w 285508"/>
              <a:gd name="connsiteY53" fmla="*/ 137841 h 149667"/>
              <a:gd name="connsiteX54" fmla="*/ 285508 w 285508"/>
              <a:gd name="connsiteY54" fmla="*/ 136447 h 149667"/>
              <a:gd name="connsiteX55" fmla="*/ 285508 w 285508"/>
              <a:gd name="connsiteY55" fmla="*/ 32626 h 149667"/>
              <a:gd name="connsiteX0" fmla="*/ 219525 w 285936"/>
              <a:gd name="connsiteY0" fmla="*/ 0 h 149667"/>
              <a:gd name="connsiteX1" fmla="*/ 13220 w 285936"/>
              <a:gd name="connsiteY1" fmla="*/ 0 h 149667"/>
              <a:gd name="connsiteX2" fmla="*/ 13220 w 285936"/>
              <a:gd name="connsiteY2" fmla="*/ 0 h 149667"/>
              <a:gd name="connsiteX3" fmla="*/ 11826 w 285936"/>
              <a:gd name="connsiteY3" fmla="*/ 61 h 149667"/>
              <a:gd name="connsiteX4" fmla="*/ 10552 w 285936"/>
              <a:gd name="connsiteY4" fmla="*/ 243 h 149667"/>
              <a:gd name="connsiteX5" fmla="*/ 9279 w 285936"/>
              <a:gd name="connsiteY5" fmla="*/ 607 h 149667"/>
              <a:gd name="connsiteX6" fmla="*/ 8066 w 285936"/>
              <a:gd name="connsiteY6" fmla="*/ 1031 h 149667"/>
              <a:gd name="connsiteX7" fmla="*/ 6914 w 285936"/>
              <a:gd name="connsiteY7" fmla="*/ 1577 h 149667"/>
              <a:gd name="connsiteX8" fmla="*/ 5822 w 285936"/>
              <a:gd name="connsiteY8" fmla="*/ 2244 h 149667"/>
              <a:gd name="connsiteX9" fmla="*/ 4791 w 285936"/>
              <a:gd name="connsiteY9" fmla="*/ 3032 h 149667"/>
              <a:gd name="connsiteX10" fmla="*/ 3881 w 285936"/>
              <a:gd name="connsiteY10" fmla="*/ 3881 h 149667"/>
              <a:gd name="connsiteX11" fmla="*/ 3032 w 285936"/>
              <a:gd name="connsiteY11" fmla="*/ 4791 h 149667"/>
              <a:gd name="connsiteX12" fmla="*/ 2244 w 285936"/>
              <a:gd name="connsiteY12" fmla="*/ 5822 h 149667"/>
              <a:gd name="connsiteX13" fmla="*/ 1577 w 285936"/>
              <a:gd name="connsiteY13" fmla="*/ 6914 h 149667"/>
              <a:gd name="connsiteX14" fmla="*/ 1031 w 285936"/>
              <a:gd name="connsiteY14" fmla="*/ 8066 h 149667"/>
              <a:gd name="connsiteX15" fmla="*/ 607 w 285936"/>
              <a:gd name="connsiteY15" fmla="*/ 9279 h 149667"/>
              <a:gd name="connsiteX16" fmla="*/ 243 w 285936"/>
              <a:gd name="connsiteY16" fmla="*/ 10552 h 149667"/>
              <a:gd name="connsiteX17" fmla="*/ 61 w 285936"/>
              <a:gd name="connsiteY17" fmla="*/ 11826 h 149667"/>
              <a:gd name="connsiteX18" fmla="*/ 0 w 285936"/>
              <a:gd name="connsiteY18" fmla="*/ 13220 h 149667"/>
              <a:gd name="connsiteX19" fmla="*/ 0 w 285936"/>
              <a:gd name="connsiteY19" fmla="*/ 136447 h 149667"/>
              <a:gd name="connsiteX20" fmla="*/ 0 w 285936"/>
              <a:gd name="connsiteY20" fmla="*/ 136447 h 149667"/>
              <a:gd name="connsiteX21" fmla="*/ 61 w 285936"/>
              <a:gd name="connsiteY21" fmla="*/ 137841 h 149667"/>
              <a:gd name="connsiteX22" fmla="*/ 243 w 285936"/>
              <a:gd name="connsiteY22" fmla="*/ 139115 h 149667"/>
              <a:gd name="connsiteX23" fmla="*/ 607 w 285936"/>
              <a:gd name="connsiteY23" fmla="*/ 140388 h 149667"/>
              <a:gd name="connsiteX24" fmla="*/ 1031 w 285936"/>
              <a:gd name="connsiteY24" fmla="*/ 141601 h 149667"/>
              <a:gd name="connsiteX25" fmla="*/ 1577 w 285936"/>
              <a:gd name="connsiteY25" fmla="*/ 142753 h 149667"/>
              <a:gd name="connsiteX26" fmla="*/ 2244 w 285936"/>
              <a:gd name="connsiteY26" fmla="*/ 143845 h 149667"/>
              <a:gd name="connsiteX27" fmla="*/ 3032 w 285936"/>
              <a:gd name="connsiteY27" fmla="*/ 144876 h 149667"/>
              <a:gd name="connsiteX28" fmla="*/ 3881 w 285936"/>
              <a:gd name="connsiteY28" fmla="*/ 145786 h 149667"/>
              <a:gd name="connsiteX29" fmla="*/ 4791 w 285936"/>
              <a:gd name="connsiteY29" fmla="*/ 146635 h 149667"/>
              <a:gd name="connsiteX30" fmla="*/ 5822 w 285936"/>
              <a:gd name="connsiteY30" fmla="*/ 147423 h 149667"/>
              <a:gd name="connsiteX31" fmla="*/ 6914 w 285936"/>
              <a:gd name="connsiteY31" fmla="*/ 148090 h 149667"/>
              <a:gd name="connsiteX32" fmla="*/ 8066 w 285936"/>
              <a:gd name="connsiteY32" fmla="*/ 148636 h 149667"/>
              <a:gd name="connsiteX33" fmla="*/ 9279 w 285936"/>
              <a:gd name="connsiteY33" fmla="*/ 149060 h 149667"/>
              <a:gd name="connsiteX34" fmla="*/ 10552 w 285936"/>
              <a:gd name="connsiteY34" fmla="*/ 149424 h 149667"/>
              <a:gd name="connsiteX35" fmla="*/ 11826 w 285936"/>
              <a:gd name="connsiteY35" fmla="*/ 149606 h 149667"/>
              <a:gd name="connsiteX36" fmla="*/ 13220 w 285936"/>
              <a:gd name="connsiteY36" fmla="*/ 149667 h 149667"/>
              <a:gd name="connsiteX37" fmla="*/ 272288 w 285936"/>
              <a:gd name="connsiteY37" fmla="*/ 149667 h 149667"/>
              <a:gd name="connsiteX38" fmla="*/ 272288 w 285936"/>
              <a:gd name="connsiteY38" fmla="*/ 149667 h 149667"/>
              <a:gd name="connsiteX39" fmla="*/ 273682 w 285936"/>
              <a:gd name="connsiteY39" fmla="*/ 149606 h 149667"/>
              <a:gd name="connsiteX40" fmla="*/ 274956 w 285936"/>
              <a:gd name="connsiteY40" fmla="*/ 149424 h 149667"/>
              <a:gd name="connsiteX41" fmla="*/ 276229 w 285936"/>
              <a:gd name="connsiteY41" fmla="*/ 149060 h 149667"/>
              <a:gd name="connsiteX42" fmla="*/ 277442 w 285936"/>
              <a:gd name="connsiteY42" fmla="*/ 148636 h 149667"/>
              <a:gd name="connsiteX43" fmla="*/ 278594 w 285936"/>
              <a:gd name="connsiteY43" fmla="*/ 148090 h 149667"/>
              <a:gd name="connsiteX44" fmla="*/ 279686 w 285936"/>
              <a:gd name="connsiteY44" fmla="*/ 147423 h 149667"/>
              <a:gd name="connsiteX45" fmla="*/ 280717 w 285936"/>
              <a:gd name="connsiteY45" fmla="*/ 146635 h 149667"/>
              <a:gd name="connsiteX46" fmla="*/ 281627 w 285936"/>
              <a:gd name="connsiteY46" fmla="*/ 145786 h 149667"/>
              <a:gd name="connsiteX47" fmla="*/ 282476 w 285936"/>
              <a:gd name="connsiteY47" fmla="*/ 144876 h 149667"/>
              <a:gd name="connsiteX48" fmla="*/ 283264 w 285936"/>
              <a:gd name="connsiteY48" fmla="*/ 143845 h 149667"/>
              <a:gd name="connsiteX49" fmla="*/ 283931 w 285936"/>
              <a:gd name="connsiteY49" fmla="*/ 142753 h 149667"/>
              <a:gd name="connsiteX50" fmla="*/ 284477 w 285936"/>
              <a:gd name="connsiteY50" fmla="*/ 141601 h 149667"/>
              <a:gd name="connsiteX51" fmla="*/ 284901 w 285936"/>
              <a:gd name="connsiteY51" fmla="*/ 140388 h 149667"/>
              <a:gd name="connsiteX52" fmla="*/ 285265 w 285936"/>
              <a:gd name="connsiteY52" fmla="*/ 139115 h 149667"/>
              <a:gd name="connsiteX53" fmla="*/ 285447 w 285936"/>
              <a:gd name="connsiteY53" fmla="*/ 137841 h 149667"/>
              <a:gd name="connsiteX54" fmla="*/ 285508 w 285936"/>
              <a:gd name="connsiteY54" fmla="*/ 136447 h 149667"/>
              <a:gd name="connsiteX55" fmla="*/ 285936 w 285936"/>
              <a:gd name="connsiteY55" fmla="*/ 41179 h 149667"/>
              <a:gd name="connsiteX0" fmla="*/ 201136 w 285936"/>
              <a:gd name="connsiteY0" fmla="*/ 0 h 149667"/>
              <a:gd name="connsiteX1" fmla="*/ 13220 w 285936"/>
              <a:gd name="connsiteY1" fmla="*/ 0 h 149667"/>
              <a:gd name="connsiteX2" fmla="*/ 13220 w 285936"/>
              <a:gd name="connsiteY2" fmla="*/ 0 h 149667"/>
              <a:gd name="connsiteX3" fmla="*/ 11826 w 285936"/>
              <a:gd name="connsiteY3" fmla="*/ 61 h 149667"/>
              <a:gd name="connsiteX4" fmla="*/ 10552 w 285936"/>
              <a:gd name="connsiteY4" fmla="*/ 243 h 149667"/>
              <a:gd name="connsiteX5" fmla="*/ 9279 w 285936"/>
              <a:gd name="connsiteY5" fmla="*/ 607 h 149667"/>
              <a:gd name="connsiteX6" fmla="*/ 8066 w 285936"/>
              <a:gd name="connsiteY6" fmla="*/ 1031 h 149667"/>
              <a:gd name="connsiteX7" fmla="*/ 6914 w 285936"/>
              <a:gd name="connsiteY7" fmla="*/ 1577 h 149667"/>
              <a:gd name="connsiteX8" fmla="*/ 5822 w 285936"/>
              <a:gd name="connsiteY8" fmla="*/ 2244 h 149667"/>
              <a:gd name="connsiteX9" fmla="*/ 4791 w 285936"/>
              <a:gd name="connsiteY9" fmla="*/ 3032 h 149667"/>
              <a:gd name="connsiteX10" fmla="*/ 3881 w 285936"/>
              <a:gd name="connsiteY10" fmla="*/ 3881 h 149667"/>
              <a:gd name="connsiteX11" fmla="*/ 3032 w 285936"/>
              <a:gd name="connsiteY11" fmla="*/ 4791 h 149667"/>
              <a:gd name="connsiteX12" fmla="*/ 2244 w 285936"/>
              <a:gd name="connsiteY12" fmla="*/ 5822 h 149667"/>
              <a:gd name="connsiteX13" fmla="*/ 1577 w 285936"/>
              <a:gd name="connsiteY13" fmla="*/ 6914 h 149667"/>
              <a:gd name="connsiteX14" fmla="*/ 1031 w 285936"/>
              <a:gd name="connsiteY14" fmla="*/ 8066 h 149667"/>
              <a:gd name="connsiteX15" fmla="*/ 607 w 285936"/>
              <a:gd name="connsiteY15" fmla="*/ 9279 h 149667"/>
              <a:gd name="connsiteX16" fmla="*/ 243 w 285936"/>
              <a:gd name="connsiteY16" fmla="*/ 10552 h 149667"/>
              <a:gd name="connsiteX17" fmla="*/ 61 w 285936"/>
              <a:gd name="connsiteY17" fmla="*/ 11826 h 149667"/>
              <a:gd name="connsiteX18" fmla="*/ 0 w 285936"/>
              <a:gd name="connsiteY18" fmla="*/ 13220 h 149667"/>
              <a:gd name="connsiteX19" fmla="*/ 0 w 285936"/>
              <a:gd name="connsiteY19" fmla="*/ 136447 h 149667"/>
              <a:gd name="connsiteX20" fmla="*/ 0 w 285936"/>
              <a:gd name="connsiteY20" fmla="*/ 136447 h 149667"/>
              <a:gd name="connsiteX21" fmla="*/ 61 w 285936"/>
              <a:gd name="connsiteY21" fmla="*/ 137841 h 149667"/>
              <a:gd name="connsiteX22" fmla="*/ 243 w 285936"/>
              <a:gd name="connsiteY22" fmla="*/ 139115 h 149667"/>
              <a:gd name="connsiteX23" fmla="*/ 607 w 285936"/>
              <a:gd name="connsiteY23" fmla="*/ 140388 h 149667"/>
              <a:gd name="connsiteX24" fmla="*/ 1031 w 285936"/>
              <a:gd name="connsiteY24" fmla="*/ 141601 h 149667"/>
              <a:gd name="connsiteX25" fmla="*/ 1577 w 285936"/>
              <a:gd name="connsiteY25" fmla="*/ 142753 h 149667"/>
              <a:gd name="connsiteX26" fmla="*/ 2244 w 285936"/>
              <a:gd name="connsiteY26" fmla="*/ 143845 h 149667"/>
              <a:gd name="connsiteX27" fmla="*/ 3032 w 285936"/>
              <a:gd name="connsiteY27" fmla="*/ 144876 h 149667"/>
              <a:gd name="connsiteX28" fmla="*/ 3881 w 285936"/>
              <a:gd name="connsiteY28" fmla="*/ 145786 h 149667"/>
              <a:gd name="connsiteX29" fmla="*/ 4791 w 285936"/>
              <a:gd name="connsiteY29" fmla="*/ 146635 h 149667"/>
              <a:gd name="connsiteX30" fmla="*/ 5822 w 285936"/>
              <a:gd name="connsiteY30" fmla="*/ 147423 h 149667"/>
              <a:gd name="connsiteX31" fmla="*/ 6914 w 285936"/>
              <a:gd name="connsiteY31" fmla="*/ 148090 h 149667"/>
              <a:gd name="connsiteX32" fmla="*/ 8066 w 285936"/>
              <a:gd name="connsiteY32" fmla="*/ 148636 h 149667"/>
              <a:gd name="connsiteX33" fmla="*/ 9279 w 285936"/>
              <a:gd name="connsiteY33" fmla="*/ 149060 h 149667"/>
              <a:gd name="connsiteX34" fmla="*/ 10552 w 285936"/>
              <a:gd name="connsiteY34" fmla="*/ 149424 h 149667"/>
              <a:gd name="connsiteX35" fmla="*/ 11826 w 285936"/>
              <a:gd name="connsiteY35" fmla="*/ 149606 h 149667"/>
              <a:gd name="connsiteX36" fmla="*/ 13220 w 285936"/>
              <a:gd name="connsiteY36" fmla="*/ 149667 h 149667"/>
              <a:gd name="connsiteX37" fmla="*/ 272288 w 285936"/>
              <a:gd name="connsiteY37" fmla="*/ 149667 h 149667"/>
              <a:gd name="connsiteX38" fmla="*/ 272288 w 285936"/>
              <a:gd name="connsiteY38" fmla="*/ 149667 h 149667"/>
              <a:gd name="connsiteX39" fmla="*/ 273682 w 285936"/>
              <a:gd name="connsiteY39" fmla="*/ 149606 h 149667"/>
              <a:gd name="connsiteX40" fmla="*/ 274956 w 285936"/>
              <a:gd name="connsiteY40" fmla="*/ 149424 h 149667"/>
              <a:gd name="connsiteX41" fmla="*/ 276229 w 285936"/>
              <a:gd name="connsiteY41" fmla="*/ 149060 h 149667"/>
              <a:gd name="connsiteX42" fmla="*/ 277442 w 285936"/>
              <a:gd name="connsiteY42" fmla="*/ 148636 h 149667"/>
              <a:gd name="connsiteX43" fmla="*/ 278594 w 285936"/>
              <a:gd name="connsiteY43" fmla="*/ 148090 h 149667"/>
              <a:gd name="connsiteX44" fmla="*/ 279686 w 285936"/>
              <a:gd name="connsiteY44" fmla="*/ 147423 h 149667"/>
              <a:gd name="connsiteX45" fmla="*/ 280717 w 285936"/>
              <a:gd name="connsiteY45" fmla="*/ 146635 h 149667"/>
              <a:gd name="connsiteX46" fmla="*/ 281627 w 285936"/>
              <a:gd name="connsiteY46" fmla="*/ 145786 h 149667"/>
              <a:gd name="connsiteX47" fmla="*/ 282476 w 285936"/>
              <a:gd name="connsiteY47" fmla="*/ 144876 h 149667"/>
              <a:gd name="connsiteX48" fmla="*/ 283264 w 285936"/>
              <a:gd name="connsiteY48" fmla="*/ 143845 h 149667"/>
              <a:gd name="connsiteX49" fmla="*/ 283931 w 285936"/>
              <a:gd name="connsiteY49" fmla="*/ 142753 h 149667"/>
              <a:gd name="connsiteX50" fmla="*/ 284477 w 285936"/>
              <a:gd name="connsiteY50" fmla="*/ 141601 h 149667"/>
              <a:gd name="connsiteX51" fmla="*/ 284901 w 285936"/>
              <a:gd name="connsiteY51" fmla="*/ 140388 h 149667"/>
              <a:gd name="connsiteX52" fmla="*/ 285265 w 285936"/>
              <a:gd name="connsiteY52" fmla="*/ 139115 h 149667"/>
              <a:gd name="connsiteX53" fmla="*/ 285447 w 285936"/>
              <a:gd name="connsiteY53" fmla="*/ 137841 h 149667"/>
              <a:gd name="connsiteX54" fmla="*/ 285508 w 285936"/>
              <a:gd name="connsiteY54" fmla="*/ 136447 h 149667"/>
              <a:gd name="connsiteX55" fmla="*/ 285936 w 285936"/>
              <a:gd name="connsiteY55" fmla="*/ 41179 h 149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5936" h="149667" fill="none" extrusionOk="0">
                <a:moveTo>
                  <a:pt x="201136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cubicBezTo>
                  <a:pt x="182" y="10977"/>
                  <a:pt x="122" y="11401"/>
                  <a:pt x="61" y="11826"/>
                </a:cubicBezTo>
                <a:cubicBezTo>
                  <a:pt x="41" y="12291"/>
                  <a:pt x="20" y="12755"/>
                  <a:pt x="0" y="13220"/>
                </a:cubicBezTo>
                <a:lnTo>
                  <a:pt x="0" y="136447"/>
                </a:lnTo>
                <a:lnTo>
                  <a:pt x="0" y="136447"/>
                </a:lnTo>
                <a:cubicBezTo>
                  <a:pt x="20" y="136912"/>
                  <a:pt x="41" y="137376"/>
                  <a:pt x="61" y="137841"/>
                </a:cubicBezTo>
                <a:cubicBezTo>
                  <a:pt x="122" y="138266"/>
                  <a:pt x="182" y="138690"/>
                  <a:pt x="243" y="139115"/>
                </a:cubicBez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cubicBezTo>
                  <a:pt x="285326" y="138690"/>
                  <a:pt x="285386" y="138266"/>
                  <a:pt x="285447" y="137841"/>
                </a:cubicBezTo>
                <a:cubicBezTo>
                  <a:pt x="285467" y="137376"/>
                  <a:pt x="285488" y="136912"/>
                  <a:pt x="285508" y="136447"/>
                </a:cubicBezTo>
                <a:cubicBezTo>
                  <a:pt x="285651" y="104691"/>
                  <a:pt x="285793" y="72935"/>
                  <a:pt x="285936" y="41179"/>
                </a:cubicBez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3287213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+ 1 colonne (plus de texte)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62013" y="541376"/>
            <a:ext cx="8279999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62013" y="1560275"/>
            <a:ext cx="8279999" cy="236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180000" lvl="0" indent="-180000">
              <a:spcBef>
                <a:spcPts val="0"/>
              </a:spcBef>
              <a:spcAft>
                <a:spcPts val="0"/>
              </a:spcAft>
              <a:buClr>
                <a:srgbClr val="CF192C"/>
              </a:buClr>
              <a:buSzPct val="800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cxnSp>
        <p:nvCxnSpPr>
          <p:cNvPr id="3" name="Rechte verbindingslijn 2"/>
          <p:cNvCxnSpPr/>
          <p:nvPr userDrawn="1"/>
        </p:nvCxnSpPr>
        <p:spPr>
          <a:xfrm>
            <a:off x="462013" y="4526502"/>
            <a:ext cx="8280000" cy="0"/>
          </a:xfrm>
          <a:prstGeom prst="line">
            <a:avLst/>
          </a:prstGeom>
          <a:noFill/>
          <a:ln w="19050" cap="flat" cmpd="sng">
            <a:solidFill>
              <a:srgbClr val="CF192C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680000"/>
            <a:ext cx="308566" cy="3085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CF192C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 dirty="0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680000"/>
            <a:ext cx="308566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8787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ond blanc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CF192C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680000"/>
            <a:ext cx="308566" cy="3085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nd rouge">
    <p:bg>
      <p:bgPr>
        <a:solidFill>
          <a:srgbClr val="CF192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90736" y="379878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399994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co gekleurd">
    <p:bg>
      <p:bgPr>
        <a:solidFill>
          <a:srgbClr val="CF192C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01470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+ 1 kolom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390735" y="379877"/>
            <a:ext cx="8362529" cy="4383746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CF192C"/>
            </a:solidFill>
            <a:prstDash val="dot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22000" y="553572"/>
            <a:ext cx="752025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>
            <a:endParaRPr dirty="0"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21999" y="1584667"/>
            <a:ext cx="7520251" cy="30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CF192C"/>
              </a:buClr>
              <a:buSzPts val="18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680000"/>
            <a:ext cx="308566" cy="30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5729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22000" y="891775"/>
            <a:ext cx="6866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22000" y="1885951"/>
            <a:ext cx="6866100" cy="23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5" r:id="rId3"/>
    <p:sldLayoutId id="2147483656" r:id="rId4"/>
    <p:sldLayoutId id="2147483664" r:id="rId5"/>
    <p:sldLayoutId id="2147483666" r:id="rId6"/>
    <p:sldLayoutId id="2147483667" r:id="rId7"/>
  </p:sldLayoutIdLst>
  <p:transition spd="slow">
    <p:push dir="u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143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CF002C"/>
        </a:buClr>
        <a:buSzPct val="80000"/>
        <a:buFont typeface="+mj-lt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noshowrq.fedasil.be/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559925"/>
            <a:ext cx="7772400" cy="887088"/>
          </a:xfrm>
        </p:spPr>
        <p:txBody>
          <a:bodyPr/>
          <a:lstStyle/>
          <a:p>
            <a:r>
              <a:rPr lang="fr-BE" sz="4400" b="1" dirty="0" err="1">
                <a:latin typeface="Raleway ExtraBold" panose="020B0604020202020204" charset="0"/>
              </a:rPr>
              <a:t>Informatiesessie</a:t>
            </a:r>
            <a:r>
              <a:rPr lang="fr-BE" sz="4400" b="1" dirty="0">
                <a:latin typeface="Raleway ExtraBold" panose="020B0604020202020204" charset="0"/>
              </a:rPr>
              <a:t> – Digitale </a:t>
            </a:r>
            <a:r>
              <a:rPr lang="fr-BE" sz="4400" b="1" dirty="0" err="1">
                <a:latin typeface="Raleway ExtraBold" panose="020B0604020202020204" charset="0"/>
              </a:rPr>
              <a:t>aanvraag</a:t>
            </a:r>
            <a:r>
              <a:rPr lang="fr-BE" sz="4400" b="1" dirty="0">
                <a:latin typeface="Raleway ExtraBold" panose="020B0604020202020204" charset="0"/>
              </a:rPr>
              <a:t> </a:t>
            </a:r>
            <a:r>
              <a:rPr lang="fr-BE" sz="4400" b="1" dirty="0" err="1">
                <a:latin typeface="Raleway ExtraBold" panose="020B0604020202020204" charset="0"/>
              </a:rPr>
              <a:t>requisitorium</a:t>
            </a:r>
            <a:r>
              <a:rPr lang="fr-BE" sz="4400" b="1" dirty="0">
                <a:latin typeface="Raleway ExtraBold" panose="020B0604020202020204" charset="0"/>
              </a:rPr>
              <a:t> </a:t>
            </a:r>
            <a:r>
              <a:rPr lang="fr-BE" sz="4400" b="1" dirty="0" err="1">
                <a:latin typeface="Raleway ExtraBold" panose="020B0604020202020204" charset="0"/>
              </a:rPr>
              <a:t>medische</a:t>
            </a:r>
            <a:r>
              <a:rPr lang="fr-BE" sz="4400" b="1" dirty="0">
                <a:latin typeface="Raleway ExtraBold" panose="020B0604020202020204" charset="0"/>
              </a:rPr>
              <a:t> </a:t>
            </a:r>
            <a:r>
              <a:rPr lang="fr-BE" sz="4400" b="1" dirty="0" err="1">
                <a:latin typeface="Raleway ExtraBold" panose="020B0604020202020204" charset="0"/>
              </a:rPr>
              <a:t>zorgen</a:t>
            </a:r>
            <a:endParaRPr lang="fr-BE" sz="4400" b="1" dirty="0">
              <a:latin typeface="Raleway ExtraBold" panose="020B0604020202020204" charset="0"/>
            </a:endParaRPr>
          </a:p>
        </p:txBody>
      </p:sp>
      <p:pic>
        <p:nvPicPr>
          <p:cNvPr id="3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57" y="81049"/>
            <a:ext cx="2178405" cy="154021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23971D0-BC74-E5FD-C99E-6F5403EAA617}"/>
              </a:ext>
            </a:extLst>
          </p:cNvPr>
          <p:cNvSpPr txBox="1"/>
          <p:nvPr/>
        </p:nvSpPr>
        <p:spPr>
          <a:xfrm>
            <a:off x="7122319" y="4447013"/>
            <a:ext cx="154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21/3/2023</a:t>
            </a:r>
          </a:p>
        </p:txBody>
      </p:sp>
    </p:spTree>
    <p:extLst>
      <p:ext uri="{BB962C8B-B14F-4D97-AF65-F5344CB8AC3E}">
        <p14:creationId xmlns:p14="http://schemas.microsoft.com/office/powerpoint/2010/main" val="398270393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 txBox="1">
            <a:spLocks/>
          </p:cNvSpPr>
          <p:nvPr/>
        </p:nvSpPr>
        <p:spPr>
          <a:xfrm>
            <a:off x="1163182" y="963464"/>
            <a:ext cx="6841124" cy="300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 lang="fr-BE" sz="3200" dirty="0">
              <a:solidFill>
                <a:srgbClr val="FFFFFF"/>
              </a:solidFill>
            </a:endParaRPr>
          </a:p>
        </p:txBody>
      </p:sp>
      <p:sp>
        <p:nvSpPr>
          <p:cNvPr id="7" name="Shape 239"/>
          <p:cNvSpPr txBox="1">
            <a:spLocks/>
          </p:cNvSpPr>
          <p:nvPr/>
        </p:nvSpPr>
        <p:spPr>
          <a:xfrm>
            <a:off x="1163182" y="1510836"/>
            <a:ext cx="5399775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Shape 241"/>
          <p:cNvSpPr txBox="1">
            <a:spLocks/>
          </p:cNvSpPr>
          <p:nvPr/>
        </p:nvSpPr>
        <p:spPr>
          <a:xfrm>
            <a:off x="442507" y="2832484"/>
            <a:ext cx="6841124" cy="116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fr-BE" sz="4800" b="1" dirty="0" err="1">
                <a:solidFill>
                  <a:schemeClr val="bg1"/>
                </a:solidFill>
              </a:rPr>
              <a:t>Enkele</a:t>
            </a:r>
            <a:r>
              <a:rPr lang="fr-BE" sz="4800" b="1" dirty="0">
                <a:solidFill>
                  <a:schemeClr val="bg1"/>
                </a:solidFill>
              </a:rPr>
              <a:t> </a:t>
            </a:r>
            <a:r>
              <a:rPr lang="fr-BE" sz="4800" b="1" dirty="0" err="1">
                <a:solidFill>
                  <a:schemeClr val="bg1"/>
                </a:solidFill>
              </a:rPr>
              <a:t>cijfers</a:t>
            </a:r>
            <a:endParaRPr lang="fr-BE" sz="4800" b="1" dirty="0">
              <a:solidFill>
                <a:schemeClr val="bg1"/>
              </a:solidFill>
            </a:endParaRPr>
          </a:p>
        </p:txBody>
      </p:sp>
      <p:sp>
        <p:nvSpPr>
          <p:cNvPr id="11" name="Shape 243"/>
          <p:cNvSpPr txBox="1">
            <a:spLocks/>
          </p:cNvSpPr>
          <p:nvPr/>
        </p:nvSpPr>
        <p:spPr>
          <a:xfrm>
            <a:off x="1163182" y="2658784"/>
            <a:ext cx="5399775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7A6AF1-8367-0741-2E56-23A46C054466}"/>
              </a:ext>
            </a:extLst>
          </p:cNvPr>
          <p:cNvSpPr txBox="1"/>
          <p:nvPr/>
        </p:nvSpPr>
        <p:spPr>
          <a:xfrm>
            <a:off x="8147181" y="477564"/>
            <a:ext cx="90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8695395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A406347-0354-8C67-23D9-5BD1FE84284D}"/>
              </a:ext>
            </a:extLst>
          </p:cNvPr>
          <p:cNvSpPr txBox="1"/>
          <p:nvPr/>
        </p:nvSpPr>
        <p:spPr>
          <a:xfrm>
            <a:off x="621506" y="642938"/>
            <a:ext cx="727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 err="1"/>
              <a:t>Jaarlijkse</a:t>
            </a:r>
            <a:r>
              <a:rPr lang="fr-BE" sz="1800" dirty="0"/>
              <a:t> </a:t>
            </a:r>
            <a:r>
              <a:rPr lang="fr-BE" sz="1800" dirty="0" err="1"/>
              <a:t>evolutie</a:t>
            </a:r>
            <a:r>
              <a:rPr lang="fr-BE" sz="1800" dirty="0"/>
              <a:t> van VIB </a:t>
            </a:r>
            <a:r>
              <a:rPr lang="fr-BE" sz="1800" dirty="0" err="1"/>
              <a:t>tussen</a:t>
            </a:r>
            <a:r>
              <a:rPr lang="fr-BE" sz="1800" dirty="0"/>
              <a:t> 2014 en 2022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03AB51-18A9-2DD9-CDD7-2F9AB6CFCDA7}"/>
              </a:ext>
            </a:extLst>
          </p:cNvPr>
          <p:cNvSpPr txBox="1"/>
          <p:nvPr/>
        </p:nvSpPr>
        <p:spPr>
          <a:xfrm>
            <a:off x="985838" y="4837936"/>
            <a:ext cx="7015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0" i="0" u="none" strike="noStrike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Bron : statistiek asiel CGVS december 2022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r-BE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56B2480-EAB4-911B-6314-BEFC73E27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69" y="1012270"/>
            <a:ext cx="5880173" cy="381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29399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E72A633-B326-30A1-04D8-093D226695D1}"/>
              </a:ext>
            </a:extLst>
          </p:cNvPr>
          <p:cNvSpPr txBox="1"/>
          <p:nvPr/>
        </p:nvSpPr>
        <p:spPr>
          <a:xfrm>
            <a:off x="707231" y="42862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 err="1">
                <a:solidFill>
                  <a:srgbClr val="000000"/>
                </a:solidFill>
                <a:effectLst/>
                <a:latin typeface="Futura Bk BT"/>
              </a:rPr>
              <a:t>Uitgaven</a:t>
            </a:r>
            <a:r>
              <a:rPr lang="fr-FR" b="0" i="0" dirty="0">
                <a:solidFill>
                  <a:srgbClr val="000000"/>
                </a:solidFill>
                <a:effectLst/>
                <a:latin typeface="Futura Bk BT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Futura Bk BT"/>
              </a:rPr>
              <a:t>kosten</a:t>
            </a:r>
            <a:r>
              <a:rPr lang="fr-FR" b="0" i="0" dirty="0">
                <a:solidFill>
                  <a:srgbClr val="000000"/>
                </a:solidFill>
                <a:effectLst/>
                <a:latin typeface="Futura Bk BT"/>
              </a:rPr>
              <a:t> per type</a:t>
            </a:r>
            <a:endParaRPr lang="fr-B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5A7FCAA-2539-4C55-24E2-90FE7E449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736402"/>
            <a:ext cx="7858125" cy="375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2062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5BDEE70-7EBD-F9F5-6559-C21F57AB7698}"/>
              </a:ext>
            </a:extLst>
          </p:cNvPr>
          <p:cNvSpPr txBox="1"/>
          <p:nvPr/>
        </p:nvSpPr>
        <p:spPr>
          <a:xfrm>
            <a:off x="685800" y="40332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 err="1">
                <a:solidFill>
                  <a:srgbClr val="000000"/>
                </a:solidFill>
                <a:effectLst/>
                <a:latin typeface="Futura Bk BT"/>
              </a:rPr>
              <a:t>Aantal</a:t>
            </a:r>
            <a:r>
              <a:rPr lang="fr-FR" b="0" i="0" dirty="0">
                <a:solidFill>
                  <a:srgbClr val="000000"/>
                </a:solidFill>
                <a:effectLst/>
                <a:latin typeface="Futura Bk BT"/>
              </a:rPr>
              <a:t> </a:t>
            </a:r>
            <a:r>
              <a:rPr lang="fr-FR" b="0" i="0" dirty="0" err="1">
                <a:solidFill>
                  <a:srgbClr val="000000"/>
                </a:solidFill>
                <a:effectLst/>
                <a:latin typeface="Futura Bk BT"/>
              </a:rPr>
              <a:t>facturen</a:t>
            </a:r>
            <a:r>
              <a:rPr lang="fr-FR" b="0" i="0" dirty="0">
                <a:solidFill>
                  <a:srgbClr val="000000"/>
                </a:solidFill>
                <a:effectLst/>
                <a:latin typeface="Futura Bk BT"/>
              </a:rPr>
              <a:t> in 2022</a:t>
            </a: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C2F6F62-0CBF-33D3-1DBD-FF3CEE81EC0A}"/>
              </a:ext>
            </a:extLst>
          </p:cNvPr>
          <p:cNvSpPr txBox="1"/>
          <p:nvPr/>
        </p:nvSpPr>
        <p:spPr>
          <a:xfrm>
            <a:off x="517922" y="1532037"/>
            <a:ext cx="8108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0" i="0" u="none" strike="noStrike" dirty="0" err="1">
                <a:solidFill>
                  <a:srgbClr val="260508"/>
                </a:solidFill>
                <a:effectLst/>
                <a:latin typeface="Arial" panose="020B0604020202020204" pitchFamily="34" charset="0"/>
              </a:rPr>
              <a:t>Fedasil</a:t>
            </a:r>
            <a:r>
              <a:rPr lang="nl-NL" sz="2000" b="0" i="0" u="none" strike="noStrike" dirty="0">
                <a:solidFill>
                  <a:srgbClr val="260508"/>
                </a:solidFill>
                <a:effectLst/>
                <a:latin typeface="Arial" panose="020B0604020202020204" pitchFamily="34" charset="0"/>
              </a:rPr>
              <a:t> heeft meer dan </a:t>
            </a:r>
            <a:r>
              <a:rPr lang="nl-NL" sz="2000" b="1" i="0" u="none" strike="noStrike" dirty="0">
                <a:solidFill>
                  <a:srgbClr val="260508"/>
                </a:solidFill>
                <a:effectLst/>
                <a:latin typeface="Arial" panose="020B0604020202020204" pitchFamily="34" charset="0"/>
              </a:rPr>
              <a:t>117 204 </a:t>
            </a:r>
            <a:r>
              <a:rPr lang="nl-NL" sz="2000" b="0" i="0" u="none" strike="noStrike" dirty="0">
                <a:solidFill>
                  <a:srgbClr val="260508"/>
                </a:solidFill>
                <a:effectLst/>
                <a:latin typeface="Arial" panose="020B0604020202020204" pitchFamily="34" charset="0"/>
              </a:rPr>
              <a:t>facturen behandeld in 2022</a:t>
            </a:r>
            <a:r>
              <a:rPr lang="nl-NL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r-BE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F5C74A-4298-AD76-ED2A-6CC5A60CF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707" y="2286115"/>
            <a:ext cx="2967037" cy="185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6664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95B58C1F-44AC-9084-B28E-42A6737EE709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2DC9FEDD-431A-6A8F-088E-AE82F5CF51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739093"/>
              </p:ext>
            </p:extLst>
          </p:nvPr>
        </p:nvGraphicFramePr>
        <p:xfrm>
          <a:off x="1524000" y="539750"/>
          <a:ext cx="6096000" cy="301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ZoneTexte 16">
            <a:extLst>
              <a:ext uri="{FF2B5EF4-FFF2-40B4-BE49-F238E27FC236}">
                <a16:creationId xmlns:a16="http://schemas.microsoft.com/office/drawing/2014/main" id="{572DEA12-BFAF-4C8F-EC72-49912D8BB7D2}"/>
              </a:ext>
            </a:extLst>
          </p:cNvPr>
          <p:cNvSpPr txBox="1"/>
          <p:nvPr/>
        </p:nvSpPr>
        <p:spPr>
          <a:xfrm>
            <a:off x="714375" y="71438"/>
            <a:ext cx="4964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Cijfers</a:t>
            </a:r>
            <a:r>
              <a:rPr lang="fr-BE" dirty="0"/>
              <a:t> no-show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BAEE0A2-9319-92AE-7C79-3AF3088CE9C3}"/>
              </a:ext>
            </a:extLst>
          </p:cNvPr>
          <p:cNvSpPr txBox="1"/>
          <p:nvPr/>
        </p:nvSpPr>
        <p:spPr>
          <a:xfrm>
            <a:off x="1107281" y="3777100"/>
            <a:ext cx="72080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Symbol" panose="05050102010706020507" pitchFamily="18" charset="2"/>
              <a:buChar char="Þ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52 verzoeken / dag (met inbegrip van weekends en feestdagen)</a:t>
            </a:r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fr-FR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=&gt; 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Administratieve lasten voor vele actoren op het terrein / zorgverstrekkers en </a:t>
            </a:r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VIB's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7F7F7F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09349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 txBox="1">
            <a:spLocks/>
          </p:cNvSpPr>
          <p:nvPr/>
        </p:nvSpPr>
        <p:spPr>
          <a:xfrm>
            <a:off x="1163182" y="963464"/>
            <a:ext cx="6841124" cy="300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 lang="fr-BE" sz="3200" dirty="0">
              <a:solidFill>
                <a:srgbClr val="FFFFFF"/>
              </a:solidFill>
            </a:endParaRPr>
          </a:p>
        </p:txBody>
      </p:sp>
      <p:sp>
        <p:nvSpPr>
          <p:cNvPr id="7" name="Shape 239"/>
          <p:cNvSpPr txBox="1">
            <a:spLocks/>
          </p:cNvSpPr>
          <p:nvPr/>
        </p:nvSpPr>
        <p:spPr>
          <a:xfrm>
            <a:off x="1163182" y="1510836"/>
            <a:ext cx="5399775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Shape 241"/>
          <p:cNvSpPr txBox="1">
            <a:spLocks/>
          </p:cNvSpPr>
          <p:nvPr/>
        </p:nvSpPr>
        <p:spPr>
          <a:xfrm>
            <a:off x="1163182" y="2405609"/>
            <a:ext cx="6841124" cy="165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fr-BE" sz="4800" b="1" dirty="0" err="1">
                <a:solidFill>
                  <a:schemeClr val="bg1"/>
                </a:solidFill>
              </a:rPr>
              <a:t>Huidige</a:t>
            </a:r>
            <a:r>
              <a:rPr lang="fr-BE" sz="4800" b="1" dirty="0">
                <a:solidFill>
                  <a:schemeClr val="bg1"/>
                </a:solidFill>
              </a:rPr>
              <a:t> </a:t>
            </a:r>
            <a:r>
              <a:rPr lang="fr-BE" sz="4800" b="1" dirty="0" err="1">
                <a:solidFill>
                  <a:schemeClr val="bg1"/>
                </a:solidFill>
              </a:rPr>
              <a:t>medische</a:t>
            </a:r>
            <a:r>
              <a:rPr lang="fr-BE" sz="4800" b="1" dirty="0">
                <a:solidFill>
                  <a:schemeClr val="bg1"/>
                </a:solidFill>
              </a:rPr>
              <a:t> </a:t>
            </a:r>
            <a:r>
              <a:rPr lang="fr-BE" sz="4800" b="1" dirty="0" err="1">
                <a:solidFill>
                  <a:schemeClr val="bg1"/>
                </a:solidFill>
              </a:rPr>
              <a:t>verzorging</a:t>
            </a:r>
            <a:r>
              <a:rPr lang="fr-BE" sz="4800" b="1" dirty="0">
                <a:solidFill>
                  <a:schemeClr val="bg1"/>
                </a:solidFill>
              </a:rPr>
              <a:t> van de VIB « No-show »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7A6AF1-8367-0741-2E56-23A46C054466}"/>
              </a:ext>
            </a:extLst>
          </p:cNvPr>
          <p:cNvSpPr txBox="1"/>
          <p:nvPr/>
        </p:nvSpPr>
        <p:spPr>
          <a:xfrm>
            <a:off x="8147181" y="477564"/>
            <a:ext cx="90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4530034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D88F8EF-3AF5-AD05-5506-BA5885E3442F}"/>
              </a:ext>
            </a:extLst>
          </p:cNvPr>
          <p:cNvSpPr txBox="1"/>
          <p:nvPr/>
        </p:nvSpPr>
        <p:spPr>
          <a:xfrm>
            <a:off x="450056" y="1501200"/>
            <a:ext cx="617934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Requisitorium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= </a:t>
            </a:r>
            <a:r>
              <a:rPr lang="fr-BE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vereist</a:t>
            </a:r>
            <a:r>
              <a:rPr lang="fr-BE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voor</a:t>
            </a:r>
            <a:r>
              <a:rPr lang="fr-BE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elke</a:t>
            </a:r>
            <a:r>
              <a:rPr lang="fr-BE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externe </a:t>
            </a:r>
            <a:r>
              <a:rPr lang="fr-BE" b="1" i="0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prestatie</a:t>
            </a:r>
            <a:r>
              <a:rPr lang="fr-BE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Afgeleverd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door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medische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dienst</a:t>
            </a:r>
            <a:r>
              <a:rPr lang="fr-BE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Betalingsgarantie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door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Fedasil</a:t>
            </a:r>
            <a:r>
              <a:rPr lang="en-US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171CA1-12EF-F928-6B2E-B840BC90D3FF}"/>
              </a:ext>
            </a:extLst>
          </p:cNvPr>
          <p:cNvSpPr txBox="1"/>
          <p:nvPr/>
        </p:nvSpPr>
        <p:spPr>
          <a:xfrm>
            <a:off x="750094" y="557213"/>
            <a:ext cx="572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>
                <a:highlight>
                  <a:srgbClr val="D9D9D9"/>
                </a:highlight>
              </a:rPr>
              <a:t>De </a:t>
            </a:r>
            <a:r>
              <a:rPr lang="fr-BE" sz="1800" dirty="0" err="1">
                <a:highlight>
                  <a:srgbClr val="D9D9D9"/>
                </a:highlight>
              </a:rPr>
              <a:t>requisitorium</a:t>
            </a:r>
            <a:endParaRPr lang="fr-BE" sz="1800" dirty="0">
              <a:highlight>
                <a:srgbClr val="D9D9D9"/>
              </a:highlight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7B79EB4C-AC7A-5785-BCD0-077D1189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2" y="474385"/>
            <a:ext cx="3241674" cy="439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049766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e 13">
            <a:extLst>
              <a:ext uri="{FF2B5EF4-FFF2-40B4-BE49-F238E27FC236}">
                <a16:creationId xmlns:a16="http://schemas.microsoft.com/office/drawing/2014/main" id="{C29D3079-624D-B52B-C254-3EB153A684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266122"/>
              </p:ext>
            </p:extLst>
          </p:nvPr>
        </p:nvGraphicFramePr>
        <p:xfrm>
          <a:off x="1524000" y="539750"/>
          <a:ext cx="67698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ZoneTexte 14">
            <a:extLst>
              <a:ext uri="{FF2B5EF4-FFF2-40B4-BE49-F238E27FC236}">
                <a16:creationId xmlns:a16="http://schemas.microsoft.com/office/drawing/2014/main" id="{75C34861-D1D2-E0F6-4C4A-D676356F26FA}"/>
              </a:ext>
            </a:extLst>
          </p:cNvPr>
          <p:cNvSpPr txBox="1"/>
          <p:nvPr/>
        </p:nvSpPr>
        <p:spPr>
          <a:xfrm>
            <a:off x="2336006" y="3093244"/>
            <a:ext cx="7429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700" dirty="0" err="1"/>
              <a:t>Procesbeheer</a:t>
            </a:r>
            <a:r>
              <a:rPr lang="fr-BE" sz="700" dirty="0"/>
              <a:t> </a:t>
            </a:r>
            <a:r>
              <a:rPr lang="fr-BE" sz="700" dirty="0" err="1"/>
              <a:t>stuurt</a:t>
            </a:r>
            <a:r>
              <a:rPr lang="fr-BE" sz="700" dirty="0"/>
              <a:t> de </a:t>
            </a:r>
            <a:r>
              <a:rPr lang="fr-BE" sz="700" dirty="0" err="1"/>
              <a:t>beslissing</a:t>
            </a:r>
            <a:endParaRPr lang="fr-BE" sz="7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BC75587-9E5A-0B18-4401-4CD5EEF1DAAD}"/>
              </a:ext>
            </a:extLst>
          </p:cNvPr>
          <p:cNvSpPr txBox="1"/>
          <p:nvPr/>
        </p:nvSpPr>
        <p:spPr>
          <a:xfrm>
            <a:off x="4029075" y="3043238"/>
            <a:ext cx="7429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dirty="0"/>
              <a:t>VIB </a:t>
            </a:r>
            <a:r>
              <a:rPr lang="fr-BE" sz="900" dirty="0" err="1"/>
              <a:t>gaat</a:t>
            </a:r>
            <a:r>
              <a:rPr lang="fr-BE" sz="900" dirty="0"/>
              <a:t> </a:t>
            </a:r>
            <a:r>
              <a:rPr lang="fr-BE" sz="900" dirty="0" err="1"/>
              <a:t>naar</a:t>
            </a:r>
            <a:r>
              <a:rPr lang="fr-BE" sz="900" dirty="0"/>
              <a:t> </a:t>
            </a:r>
            <a:r>
              <a:rPr lang="fr-BE" sz="900" dirty="0" err="1"/>
              <a:t>zijn</a:t>
            </a:r>
            <a:r>
              <a:rPr lang="fr-BE" sz="900" dirty="0"/>
              <a:t> </a:t>
            </a:r>
            <a:r>
              <a:rPr lang="fr-BE" sz="900" dirty="0" err="1"/>
              <a:t>afpsraak</a:t>
            </a:r>
            <a:endParaRPr lang="fr-BE" sz="9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B7ED5CF-0A6B-FDAF-AC77-BAD62C1FBD14}"/>
              </a:ext>
            </a:extLst>
          </p:cNvPr>
          <p:cNvSpPr txBox="1"/>
          <p:nvPr/>
        </p:nvSpPr>
        <p:spPr>
          <a:xfrm>
            <a:off x="5836444" y="3043238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" dirty="0" err="1"/>
              <a:t>Zorgverstrekker</a:t>
            </a:r>
            <a:r>
              <a:rPr lang="fr-BE" sz="600" dirty="0"/>
              <a:t> </a:t>
            </a:r>
            <a:r>
              <a:rPr lang="fr-BE" sz="600" dirty="0" err="1"/>
              <a:t>stuurt</a:t>
            </a:r>
            <a:r>
              <a:rPr lang="fr-BE" sz="600" dirty="0"/>
              <a:t> </a:t>
            </a:r>
            <a:r>
              <a:rPr lang="fr-BE" sz="600" dirty="0" err="1"/>
              <a:t>zijn</a:t>
            </a:r>
            <a:r>
              <a:rPr lang="fr-BE" sz="600" dirty="0"/>
              <a:t> </a:t>
            </a:r>
            <a:r>
              <a:rPr lang="fr-BE" sz="600" dirty="0" err="1"/>
              <a:t>factuur</a:t>
            </a:r>
            <a:r>
              <a:rPr lang="fr-BE" sz="600" dirty="0"/>
              <a:t> </a:t>
            </a:r>
            <a:r>
              <a:rPr lang="fr-BE" sz="600" dirty="0" err="1"/>
              <a:t>naar</a:t>
            </a:r>
            <a:r>
              <a:rPr lang="fr-BE" sz="600" dirty="0"/>
              <a:t> PB</a:t>
            </a:r>
          </a:p>
        </p:txBody>
      </p:sp>
    </p:spTree>
    <p:extLst>
      <p:ext uri="{BB962C8B-B14F-4D97-AF65-F5344CB8AC3E}">
        <p14:creationId xmlns:p14="http://schemas.microsoft.com/office/powerpoint/2010/main" val="256373011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A3CBE86-ABA1-E7BD-8A5C-BBBEF5739916}"/>
              </a:ext>
            </a:extLst>
          </p:cNvPr>
          <p:cNvSpPr txBox="1"/>
          <p:nvPr/>
        </p:nvSpPr>
        <p:spPr>
          <a:xfrm>
            <a:off x="350045" y="1247298"/>
            <a:ext cx="667940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NL" dirty="0"/>
              <a:t>Het indienen van de aanvraag 5 werkdagen voor de afspraak</a:t>
            </a:r>
            <a:r>
              <a:rPr lang="fr-BE" dirty="0"/>
              <a:t>  </a:t>
            </a:r>
          </a:p>
          <a:p>
            <a:endParaRPr lang="fr-BE" dirty="0"/>
          </a:p>
          <a:p>
            <a:pPr marL="342900" indent="-342900">
              <a:buAutoNum type="arabicPeriod" startAt="2"/>
            </a:pPr>
            <a:r>
              <a:rPr lang="fr-BE" dirty="0" err="1"/>
              <a:t>Een</a:t>
            </a:r>
            <a:r>
              <a:rPr lang="fr-BE" dirty="0"/>
              <a:t> QR-code </a:t>
            </a:r>
            <a:r>
              <a:rPr lang="fr-BE" dirty="0" err="1"/>
              <a:t>voor</a:t>
            </a:r>
            <a:r>
              <a:rPr lang="fr-BE" dirty="0"/>
              <a:t> het online </a:t>
            </a:r>
            <a:r>
              <a:rPr lang="fr-BE" dirty="0" err="1"/>
              <a:t>formulier</a:t>
            </a:r>
            <a:r>
              <a:rPr lang="fr-BE" dirty="0"/>
              <a:t> : </a:t>
            </a:r>
            <a:r>
              <a:rPr lang="fr-BE" sz="1800" b="0" i="0" u="none" strike="noStrike" baseline="0" dirty="0">
                <a:solidFill>
                  <a:srgbClr val="000000"/>
                </a:solidFill>
                <a:latin typeface="Helv"/>
                <a:hlinkClick r:id="rId2"/>
              </a:rPr>
              <a:t>http://noshowrq.fedasil.be/</a:t>
            </a:r>
            <a:endParaRPr lang="fr-BE" sz="1800" b="0" i="0" u="none" strike="noStrike" baseline="0" dirty="0">
              <a:solidFill>
                <a:srgbClr val="000000"/>
              </a:solidFill>
              <a:latin typeface="Helv"/>
            </a:endParaRPr>
          </a:p>
          <a:p>
            <a:endParaRPr lang="fr-BE" sz="1800" dirty="0">
              <a:latin typeface="Helv"/>
            </a:endParaRPr>
          </a:p>
          <a:p>
            <a:pPr marL="342900" indent="-342900">
              <a:buAutoNum type="arabicPeriod" startAt="2"/>
            </a:pPr>
            <a:r>
              <a:rPr lang="fr-BE" dirty="0" err="1">
                <a:latin typeface="+mn-lt"/>
              </a:rPr>
              <a:t>Een</a:t>
            </a:r>
            <a:r>
              <a:rPr lang="fr-BE" dirty="0">
                <a:latin typeface="+mn-lt"/>
              </a:rPr>
              <a:t> flyer in 14 </a:t>
            </a:r>
            <a:r>
              <a:rPr lang="fr-BE" dirty="0" err="1">
                <a:latin typeface="+mn-lt"/>
              </a:rPr>
              <a:t>talen</a:t>
            </a:r>
            <a:endParaRPr lang="fr-BE" dirty="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A436D7E-0034-B8F8-90BF-EF3E04255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901" y="2385297"/>
            <a:ext cx="2297099" cy="236574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54B16F6-0443-FE02-8FFB-18425457BEDE}"/>
              </a:ext>
            </a:extLst>
          </p:cNvPr>
          <p:cNvSpPr txBox="1"/>
          <p:nvPr/>
        </p:nvSpPr>
        <p:spPr>
          <a:xfrm>
            <a:off x="800099" y="540186"/>
            <a:ext cx="4950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dirty="0">
                <a:highlight>
                  <a:srgbClr val="C0C0C0"/>
                </a:highlight>
              </a:rPr>
              <a:t>Extra </a:t>
            </a:r>
            <a:r>
              <a:rPr lang="fr-BE" sz="1800" dirty="0" err="1">
                <a:highlight>
                  <a:srgbClr val="C0C0C0"/>
                </a:highlight>
              </a:rPr>
              <a:t>informatie</a:t>
            </a:r>
            <a:endParaRPr lang="fr-BE" sz="1800" dirty="0"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456192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A2D802-C6AC-64AA-6942-2E7A626B266C}"/>
              </a:ext>
            </a:extLst>
          </p:cNvPr>
          <p:cNvSpPr txBox="1"/>
          <p:nvPr/>
        </p:nvSpPr>
        <p:spPr>
          <a:xfrm>
            <a:off x="485775" y="528638"/>
            <a:ext cx="5407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Futura Bk BT"/>
              </a:rPr>
              <a:t>Controle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Futura Bk B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Futura Bk BT"/>
              </a:rPr>
              <a:t>medische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Futura Bk BT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Futura Bk BT"/>
              </a:rPr>
              <a:t>tenlasteneming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Futura Bk BT"/>
              </a:rPr>
              <a:t> door </a:t>
            </a:r>
            <a:r>
              <a:rPr lang="en-US" b="0" i="0" dirty="0" err="1">
                <a:solidFill>
                  <a:srgbClr val="000000"/>
                </a:solidFill>
                <a:effectLst/>
                <a:highlight>
                  <a:srgbClr val="C0C0C0"/>
                </a:highlight>
                <a:latin typeface="Futura Bk BT"/>
              </a:rPr>
              <a:t>Fedasil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C0C0C0"/>
                </a:highlight>
                <a:latin typeface="Futura Bk BT"/>
              </a:rPr>
              <a:t> </a:t>
            </a:r>
            <a:endParaRPr lang="fr-BE" dirty="0">
              <a:highlight>
                <a:srgbClr val="C0C0C0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266128-CC67-8EBB-B795-A453A73308DE}"/>
              </a:ext>
            </a:extLst>
          </p:cNvPr>
          <p:cNvSpPr txBox="1"/>
          <p:nvPr/>
        </p:nvSpPr>
        <p:spPr>
          <a:xfrm>
            <a:off x="485775" y="1463754"/>
            <a:ext cx="623649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Bij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een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verzoek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analyse van 3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criteria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fr-BE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Beschikt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 VIB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steeds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over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zijn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rechten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fr-BE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Een</a:t>
            </a:r>
            <a:r>
              <a:rPr lang="fr-BE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code 207 no-show in het </a:t>
            </a:r>
            <a:r>
              <a:rPr lang="fr-BE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Rijksregister</a:t>
            </a:r>
            <a:r>
              <a:rPr lang="fr-BE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tenlasteneming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van 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gevraagde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verzorging</a:t>
            </a:r>
            <a:r>
              <a:rPr lang="en-US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en-US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88A57DE0-D76F-28E0-40F9-C624151FD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2696168"/>
            <a:ext cx="299085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9524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903268" y="759210"/>
            <a:ext cx="7520250" cy="857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lvl="0"/>
            <a:r>
              <a:rPr lang="fr-BE" sz="4400" dirty="0">
                <a:solidFill>
                  <a:schemeClr val="tx2">
                    <a:lumMod val="10000"/>
                  </a:schemeClr>
                </a:solidFill>
              </a:rPr>
              <a:t>Agenda</a:t>
            </a:r>
            <a:endParaRPr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grpSp>
        <p:nvGrpSpPr>
          <p:cNvPr id="18" name="Shape 409"/>
          <p:cNvGrpSpPr/>
          <p:nvPr/>
        </p:nvGrpSpPr>
        <p:grpSpPr>
          <a:xfrm>
            <a:off x="8023768" y="437920"/>
            <a:ext cx="799499" cy="642580"/>
            <a:chOff x="3918650" y="293075"/>
            <a:chExt cx="488500" cy="412775"/>
          </a:xfrm>
        </p:grpSpPr>
        <p:sp>
          <p:nvSpPr>
            <p:cNvPr id="19" name="Shape 41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411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412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CF19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A9B874-5F7E-4658-5812-AF76953E0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1999" y="2307431"/>
            <a:ext cx="7520251" cy="2304835"/>
          </a:xfrm>
        </p:spPr>
        <p:txBody>
          <a:bodyPr/>
          <a:lstStyle/>
          <a:p>
            <a:pPr marL="114300" indent="0">
              <a:buNone/>
            </a:pPr>
            <a:endParaRPr lang="fr-BE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E315A0-6BA3-0B23-BCA0-B6CAD4810DD7}"/>
              </a:ext>
            </a:extLst>
          </p:cNvPr>
          <p:cNvSpPr txBox="1"/>
          <p:nvPr/>
        </p:nvSpPr>
        <p:spPr>
          <a:xfrm>
            <a:off x="2286000" y="2442067"/>
            <a:ext cx="5029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BE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 </a:t>
            </a:r>
            <a:r>
              <a:rPr lang="fr-BE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asielprocedure</a:t>
            </a:r>
            <a:endParaRPr lang="fr-BE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fr-BE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Waar</a:t>
            </a:r>
            <a:r>
              <a:rPr lang="fr-BE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BE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wordt</a:t>
            </a:r>
            <a:r>
              <a:rPr lang="fr-BE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 </a:t>
            </a:r>
            <a:r>
              <a:rPr lang="fr-BE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materi</a:t>
            </a:r>
            <a:r>
              <a:rPr lang="fr-BE" sz="2000" dirty="0" err="1">
                <a:latin typeface="Times New Roman" panose="02020603050405020304" pitchFamily="18" charset="0"/>
              </a:rPr>
              <a:t>ële</a:t>
            </a:r>
            <a:r>
              <a:rPr lang="fr-BE" sz="2000" dirty="0">
                <a:latin typeface="Times New Roman" panose="02020603050405020304" pitchFamily="18" charset="0"/>
              </a:rPr>
              <a:t> </a:t>
            </a:r>
            <a:r>
              <a:rPr lang="fr-BE" sz="2000" dirty="0" err="1">
                <a:latin typeface="Times New Roman" panose="02020603050405020304" pitchFamily="18" charset="0"/>
              </a:rPr>
              <a:t>hulp</a:t>
            </a:r>
            <a:r>
              <a:rPr lang="fr-BE" sz="2000" dirty="0">
                <a:latin typeface="Times New Roman" panose="02020603050405020304" pitchFamily="18" charset="0"/>
              </a:rPr>
              <a:t> </a:t>
            </a:r>
            <a:r>
              <a:rPr lang="fr-BE" sz="2000" dirty="0" err="1">
                <a:latin typeface="Times New Roman" panose="02020603050405020304" pitchFamily="18" charset="0"/>
              </a:rPr>
              <a:t>toegekend</a:t>
            </a:r>
            <a:r>
              <a:rPr lang="fr-BE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fr-BE" sz="2000" dirty="0" err="1">
                <a:latin typeface="Times New Roman" panose="02020603050405020304" pitchFamily="18" charset="0"/>
              </a:rPr>
              <a:t>Enkele</a:t>
            </a:r>
            <a:r>
              <a:rPr lang="fr-BE" sz="2000" dirty="0">
                <a:latin typeface="Times New Roman" panose="02020603050405020304" pitchFamily="18" charset="0"/>
              </a:rPr>
              <a:t> </a:t>
            </a:r>
            <a:r>
              <a:rPr lang="fr-BE" sz="2000" dirty="0" err="1">
                <a:latin typeface="Times New Roman" panose="02020603050405020304" pitchFamily="18" charset="0"/>
              </a:rPr>
              <a:t>cijfers</a:t>
            </a:r>
            <a:endParaRPr lang="fr-BE" sz="2000" dirty="0"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fr-BE" sz="2000" dirty="0" err="1">
                <a:latin typeface="Times New Roman" panose="02020603050405020304" pitchFamily="18" charset="0"/>
              </a:rPr>
              <a:t>Huidige</a:t>
            </a:r>
            <a:r>
              <a:rPr lang="fr-BE" sz="2000" dirty="0">
                <a:latin typeface="Times New Roman" panose="02020603050405020304" pitchFamily="18" charset="0"/>
              </a:rPr>
              <a:t> </a:t>
            </a:r>
            <a:r>
              <a:rPr lang="fr-BE" sz="2000" dirty="0" err="1">
                <a:latin typeface="Times New Roman" panose="02020603050405020304" pitchFamily="18" charset="0"/>
              </a:rPr>
              <a:t>medische</a:t>
            </a:r>
            <a:r>
              <a:rPr lang="fr-BE" sz="2000" dirty="0">
                <a:latin typeface="Times New Roman" panose="02020603050405020304" pitchFamily="18" charset="0"/>
              </a:rPr>
              <a:t> </a:t>
            </a:r>
            <a:r>
              <a:rPr lang="fr-BE" sz="2000" dirty="0" err="1">
                <a:latin typeface="Times New Roman" panose="02020603050405020304" pitchFamily="18" charset="0"/>
              </a:rPr>
              <a:t>verzorging</a:t>
            </a:r>
            <a:r>
              <a:rPr lang="fr-BE" sz="2000" dirty="0">
                <a:latin typeface="Times New Roman" panose="02020603050405020304" pitchFamily="18" charset="0"/>
              </a:rPr>
              <a:t> van de VIB</a:t>
            </a:r>
          </a:p>
          <a:p>
            <a:pPr marL="342900" indent="-342900">
              <a:buAutoNum type="arabicPeriod"/>
            </a:pPr>
            <a:r>
              <a:rPr lang="fr-BE" sz="2000" dirty="0" err="1">
                <a:latin typeface="Times New Roman" panose="02020603050405020304" pitchFamily="18" charset="0"/>
              </a:rPr>
              <a:t>Evoluties</a:t>
            </a:r>
            <a:r>
              <a:rPr lang="fr-BE" sz="2000" dirty="0">
                <a:latin typeface="Times New Roman" panose="02020603050405020304" pitchFamily="18" charset="0"/>
              </a:rPr>
              <a:t> </a:t>
            </a:r>
            <a:r>
              <a:rPr lang="fr-BE" sz="2000" dirty="0" err="1">
                <a:latin typeface="Times New Roman" panose="02020603050405020304" pitchFamily="18" charset="0"/>
              </a:rPr>
              <a:t>voor</a:t>
            </a:r>
            <a:r>
              <a:rPr lang="fr-BE" sz="2000" dirty="0">
                <a:latin typeface="Times New Roman" panose="02020603050405020304" pitchFamily="18" charset="0"/>
              </a:rPr>
              <a:t> de </a:t>
            </a:r>
            <a:r>
              <a:rPr lang="fr-BE" sz="2000" dirty="0" err="1">
                <a:latin typeface="Times New Roman" panose="02020603050405020304" pitchFamily="18" charset="0"/>
              </a:rPr>
              <a:t>toekomst</a:t>
            </a:r>
            <a:endParaRPr lang="fr-BE" sz="2000" dirty="0"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fr-BE" sz="2000" dirty="0" err="1">
                <a:latin typeface="Times New Roman" panose="02020603050405020304" pitchFamily="18" charset="0"/>
              </a:rPr>
              <a:t>Contactsgegevens</a:t>
            </a:r>
            <a:r>
              <a:rPr lang="fr-BE" sz="2000" dirty="0">
                <a:latin typeface="Times New Roman" panose="02020603050405020304" pitchFamily="18" charset="0"/>
              </a:rPr>
              <a:t> </a:t>
            </a: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106026633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6982EFC-7DE0-53A3-66CA-B7B3EE30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38" y="1416458"/>
            <a:ext cx="7510923" cy="231058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85388E2-A722-1894-F25C-E24A926F34F3}"/>
              </a:ext>
            </a:extLst>
          </p:cNvPr>
          <p:cNvSpPr txBox="1"/>
          <p:nvPr/>
        </p:nvSpPr>
        <p:spPr>
          <a:xfrm>
            <a:off x="816538" y="650081"/>
            <a:ext cx="598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8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Since</a:t>
            </a:r>
            <a:r>
              <a:rPr lang="fr-BE" sz="1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BE" sz="18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september</a:t>
            </a:r>
            <a:r>
              <a:rPr lang="fr-BE" sz="1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2022, </a:t>
            </a:r>
            <a:r>
              <a:rPr lang="fr-BE" sz="18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een</a:t>
            </a:r>
            <a:r>
              <a:rPr lang="fr-BE" sz="1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online </a:t>
            </a:r>
            <a:r>
              <a:rPr lang="fr-BE" sz="18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formulier</a:t>
            </a:r>
            <a:endParaRPr lang="fr-BE" sz="18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576226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68868D7-F731-BEA9-A507-E2E60EBA5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6" t="10347" r="5687" b="7583"/>
          <a:stretch/>
        </p:blipFill>
        <p:spPr bwMode="auto">
          <a:xfrm>
            <a:off x="1277302" y="521970"/>
            <a:ext cx="6589395" cy="4099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412086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3D07127-AA39-C8F1-F5AE-5F5E42ADA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92" t="59493" r="3968" b="16520"/>
          <a:stretch/>
        </p:blipFill>
        <p:spPr bwMode="auto">
          <a:xfrm>
            <a:off x="0" y="377666"/>
            <a:ext cx="9003030" cy="1402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552C12F3-B1BF-A7A7-DC33-158215D4F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45" t="4468" r="28174" b="34627"/>
          <a:stretch/>
        </p:blipFill>
        <p:spPr bwMode="auto">
          <a:xfrm>
            <a:off x="2130266" y="1149668"/>
            <a:ext cx="5497830" cy="3901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9280290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383CFF7-77E2-8AB5-D34D-145B0382CB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67" r="3968" b="21458"/>
          <a:stretch/>
        </p:blipFill>
        <p:spPr bwMode="auto">
          <a:xfrm>
            <a:off x="-910270" y="355881"/>
            <a:ext cx="9737641" cy="1287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81F0A7-FE60-E657-32E3-FEAADEB381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7" t="28891" r="16297" b="27808"/>
          <a:stretch/>
        </p:blipFill>
        <p:spPr bwMode="auto">
          <a:xfrm>
            <a:off x="1522403" y="1726185"/>
            <a:ext cx="5966460" cy="2266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415836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267DC2A-C1E8-DB25-F181-2D446E970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90" t="26573" r="6480" b="8760"/>
          <a:stretch/>
        </p:blipFill>
        <p:spPr bwMode="auto">
          <a:xfrm>
            <a:off x="308292" y="518160"/>
            <a:ext cx="8527415" cy="4107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999960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8D1FA00-7CDA-32AF-B842-94FE4B143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0" t="8466" r="14946" b="4291"/>
          <a:stretch/>
        </p:blipFill>
        <p:spPr bwMode="auto">
          <a:xfrm>
            <a:off x="1619250" y="372110"/>
            <a:ext cx="5905500" cy="439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4302085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7DFF23E-621C-561C-6FFD-440A625EFE81}"/>
              </a:ext>
            </a:extLst>
          </p:cNvPr>
          <p:cNvSpPr txBox="1"/>
          <p:nvPr/>
        </p:nvSpPr>
        <p:spPr>
          <a:xfrm>
            <a:off x="514350" y="221456"/>
            <a:ext cx="5386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  <a:p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utura Bk BT"/>
              </a:rPr>
              <a:t>Huidige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Futura Bk BT"/>
              </a:rPr>
              <a:t> 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latin typeface="Futura Bk BT"/>
              </a:rPr>
              <a:t>facturatieproces</a:t>
            </a:r>
            <a:endParaRPr lang="fr-BE" sz="2000" dirty="0">
              <a:highlight>
                <a:srgbClr val="C0C0C0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2FE8B33-69B4-6593-7034-7056D197C2A8}"/>
              </a:ext>
            </a:extLst>
          </p:cNvPr>
          <p:cNvSpPr txBox="1"/>
          <p:nvPr/>
        </p:nvSpPr>
        <p:spPr>
          <a:xfrm>
            <a:off x="2521744" y="446097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 err="1">
                <a:latin typeface="Arial" panose="020B0604020202020204" pitchFamily="34" charset="0"/>
              </a:rPr>
              <a:t>Betalingstermijn</a:t>
            </a:r>
            <a:r>
              <a:rPr lang="fr-BE" dirty="0">
                <a:latin typeface="Arial" panose="020B0604020202020204" pitchFamily="34" charset="0"/>
              </a:rPr>
              <a:t> langer dan 60 </a:t>
            </a:r>
            <a:r>
              <a:rPr lang="fr-BE" dirty="0" err="1">
                <a:latin typeface="Arial" panose="020B0604020202020204" pitchFamily="34" charset="0"/>
              </a:rPr>
              <a:t>dagen</a:t>
            </a:r>
            <a:r>
              <a:rPr lang="fr-BE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r-BE" dirty="0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BCFC77A2-5325-D73B-5421-5AB577A7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38" y="892968"/>
            <a:ext cx="9144000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42143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 txBox="1">
            <a:spLocks/>
          </p:cNvSpPr>
          <p:nvPr/>
        </p:nvSpPr>
        <p:spPr>
          <a:xfrm>
            <a:off x="1163182" y="963464"/>
            <a:ext cx="6841124" cy="300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 lang="fr-BE" sz="3200" dirty="0">
              <a:solidFill>
                <a:srgbClr val="FFFFFF"/>
              </a:solidFill>
            </a:endParaRPr>
          </a:p>
        </p:txBody>
      </p:sp>
      <p:sp>
        <p:nvSpPr>
          <p:cNvPr id="7" name="Shape 239"/>
          <p:cNvSpPr txBox="1">
            <a:spLocks/>
          </p:cNvSpPr>
          <p:nvPr/>
        </p:nvSpPr>
        <p:spPr>
          <a:xfrm>
            <a:off x="1163182" y="1510836"/>
            <a:ext cx="5399775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Shape 241"/>
          <p:cNvSpPr txBox="1">
            <a:spLocks/>
          </p:cNvSpPr>
          <p:nvPr/>
        </p:nvSpPr>
        <p:spPr>
          <a:xfrm>
            <a:off x="1163182" y="2900363"/>
            <a:ext cx="6841124" cy="116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fr-BE" sz="4800" b="1" dirty="0" err="1">
                <a:solidFill>
                  <a:schemeClr val="bg1"/>
                </a:solidFill>
              </a:rPr>
              <a:t>Evolutie</a:t>
            </a:r>
            <a:r>
              <a:rPr lang="fr-BE" sz="4800" b="1" dirty="0">
                <a:solidFill>
                  <a:schemeClr val="bg1"/>
                </a:solidFill>
              </a:rPr>
              <a:t> </a:t>
            </a:r>
            <a:r>
              <a:rPr lang="fr-BE" sz="4800" b="1" dirty="0" err="1">
                <a:solidFill>
                  <a:schemeClr val="bg1"/>
                </a:solidFill>
              </a:rPr>
              <a:t>voor</a:t>
            </a:r>
            <a:r>
              <a:rPr lang="fr-BE" sz="4800" b="1" dirty="0">
                <a:solidFill>
                  <a:schemeClr val="bg1"/>
                </a:solidFill>
              </a:rPr>
              <a:t> de </a:t>
            </a:r>
            <a:r>
              <a:rPr lang="fr-BE" sz="4800" b="1" dirty="0" err="1">
                <a:solidFill>
                  <a:schemeClr val="bg1"/>
                </a:solidFill>
              </a:rPr>
              <a:t>toekomst</a:t>
            </a:r>
            <a:endParaRPr lang="fr-BE" sz="4800" b="1" dirty="0">
              <a:solidFill>
                <a:schemeClr val="bg1"/>
              </a:solidFill>
            </a:endParaRPr>
          </a:p>
        </p:txBody>
      </p:sp>
      <p:sp>
        <p:nvSpPr>
          <p:cNvPr id="11" name="Shape 243"/>
          <p:cNvSpPr txBox="1">
            <a:spLocks/>
          </p:cNvSpPr>
          <p:nvPr/>
        </p:nvSpPr>
        <p:spPr>
          <a:xfrm>
            <a:off x="1163182" y="2658784"/>
            <a:ext cx="5399775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7A6AF1-8367-0741-2E56-23A46C054466}"/>
              </a:ext>
            </a:extLst>
          </p:cNvPr>
          <p:cNvSpPr txBox="1"/>
          <p:nvPr/>
        </p:nvSpPr>
        <p:spPr>
          <a:xfrm>
            <a:off x="8147181" y="477564"/>
            <a:ext cx="90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15512051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73222B-AB76-30F8-C50B-16551D6F9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 </a:t>
            </a:r>
            <a:r>
              <a:rPr lang="fr-BE" dirty="0" err="1"/>
              <a:t>verbeteringen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7EBF9E-6227-4A9F-28C4-C00D905A21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Snellere verwerking van aanvragen tot </a:t>
            </a:r>
            <a:r>
              <a:rPr lang="nl-NL" dirty="0" err="1"/>
              <a:t>requisitorium</a:t>
            </a:r>
            <a:r>
              <a:rPr lang="nl-NL" dirty="0"/>
              <a:t> (aanvragen voor geneesmiddelen in minder dan 24 uur)</a:t>
            </a:r>
          </a:p>
          <a:p>
            <a:r>
              <a:rPr lang="fr-BE" dirty="0"/>
              <a:t>+25.000 </a:t>
            </a:r>
            <a:r>
              <a:rPr lang="fr-BE" dirty="0" err="1"/>
              <a:t>ingediende</a:t>
            </a:r>
            <a:r>
              <a:rPr lang="fr-BE" dirty="0"/>
              <a:t> </a:t>
            </a:r>
            <a:r>
              <a:rPr lang="fr-BE" dirty="0" err="1"/>
              <a:t>aanvragen</a:t>
            </a:r>
            <a:r>
              <a:rPr lang="fr-BE" dirty="0"/>
              <a:t> via het online </a:t>
            </a:r>
            <a:r>
              <a:rPr lang="fr-BE" dirty="0" err="1"/>
              <a:t>formulier</a:t>
            </a:r>
            <a:r>
              <a:rPr lang="fr-BE" dirty="0"/>
              <a:t> </a:t>
            </a:r>
            <a:r>
              <a:rPr lang="fr-BE" dirty="0" err="1"/>
              <a:t>vanaf</a:t>
            </a:r>
            <a:r>
              <a:rPr lang="fr-BE" dirty="0"/>
              <a:t> </a:t>
            </a:r>
            <a:r>
              <a:rPr lang="fr-BE" dirty="0" err="1"/>
              <a:t>september</a:t>
            </a: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Een vertaling van het formulier in 4 andere talen: Arabisch, Farsi, </a:t>
            </a:r>
            <a:r>
              <a:rPr lang="nl-NL" dirty="0" err="1"/>
              <a:t>Pashto</a:t>
            </a:r>
            <a:r>
              <a:rPr lang="nl-NL" dirty="0"/>
              <a:t> en Russisch.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Een mogelijkheid om tot 4 medische voorschriften in te voeren </a:t>
            </a:r>
            <a:r>
              <a:rPr lang="nl-NL" dirty="0" err="1"/>
              <a:t>ipv</a:t>
            </a:r>
            <a:r>
              <a:rPr lang="nl-NL" dirty="0"/>
              <a:t> 1</a:t>
            </a:r>
            <a:endParaRPr lang="fr-BE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4F13E8-1221-0987-7321-A9BC9F108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37" y="88662"/>
            <a:ext cx="1504757" cy="1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0495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9B4EF-1ED8-ECD8-A114-08886BEF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/>
              <a:t>Project </a:t>
            </a:r>
            <a:r>
              <a:rPr lang="fr-BE" sz="3600" dirty="0" err="1"/>
              <a:t>Fedasil</a:t>
            </a:r>
            <a:r>
              <a:rPr lang="fr-BE" sz="3600" dirty="0"/>
              <a:t> - HZIV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5191B2A-4F94-F872-0DA6-B600A61458BC}"/>
              </a:ext>
            </a:extLst>
          </p:cNvPr>
          <p:cNvSpPr txBox="1"/>
          <p:nvPr/>
        </p:nvSpPr>
        <p:spPr>
          <a:xfrm>
            <a:off x="978694" y="1771531"/>
            <a:ext cx="587930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Doel van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project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digitalisering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van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processen</a:t>
            </a:r>
            <a:endParaRPr lang="fr-FR" dirty="0">
              <a:latin typeface="Arial" panose="020B0604020202020204" pitchFamily="34" charset="0"/>
            </a:endParaRPr>
          </a:p>
          <a:p>
            <a:pPr algn="l" rtl="0" fontAlgn="base"/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Consultatie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Facturering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Tarificatie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Terugbetaling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van de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zorgverleners</a:t>
            </a:r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fr-FR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Fedasil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delegeert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deze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taken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de HZIV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FA290253-123B-1C0F-8523-8A3B5E17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2" y="2874169"/>
            <a:ext cx="26003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96255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 txBox="1">
            <a:spLocks/>
          </p:cNvSpPr>
          <p:nvPr/>
        </p:nvSpPr>
        <p:spPr>
          <a:xfrm>
            <a:off x="1163182" y="963464"/>
            <a:ext cx="6841124" cy="300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 lang="fr-BE" sz="3200" dirty="0">
              <a:solidFill>
                <a:srgbClr val="FFFFFF"/>
              </a:solidFill>
            </a:endParaRPr>
          </a:p>
        </p:txBody>
      </p:sp>
      <p:sp>
        <p:nvSpPr>
          <p:cNvPr id="7" name="Shape 239"/>
          <p:cNvSpPr txBox="1">
            <a:spLocks/>
          </p:cNvSpPr>
          <p:nvPr/>
        </p:nvSpPr>
        <p:spPr>
          <a:xfrm>
            <a:off x="1163182" y="1510836"/>
            <a:ext cx="5399775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Shape 241"/>
          <p:cNvSpPr txBox="1">
            <a:spLocks/>
          </p:cNvSpPr>
          <p:nvPr/>
        </p:nvSpPr>
        <p:spPr>
          <a:xfrm>
            <a:off x="1163182" y="2900363"/>
            <a:ext cx="6841124" cy="116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fr-BE" sz="4800" b="1" dirty="0">
                <a:solidFill>
                  <a:schemeClr val="bg1"/>
                </a:solidFill>
              </a:rPr>
              <a:t>De </a:t>
            </a:r>
            <a:r>
              <a:rPr lang="fr-BE" sz="4800" b="1" dirty="0" err="1">
                <a:solidFill>
                  <a:schemeClr val="bg1"/>
                </a:solidFill>
              </a:rPr>
              <a:t>asielprocedure</a:t>
            </a:r>
            <a:endParaRPr lang="fr-BE" sz="4800" b="1" dirty="0">
              <a:solidFill>
                <a:schemeClr val="bg1"/>
              </a:solidFill>
            </a:endParaRPr>
          </a:p>
        </p:txBody>
      </p:sp>
      <p:sp>
        <p:nvSpPr>
          <p:cNvPr id="11" name="Shape 243"/>
          <p:cNvSpPr txBox="1">
            <a:spLocks/>
          </p:cNvSpPr>
          <p:nvPr/>
        </p:nvSpPr>
        <p:spPr>
          <a:xfrm>
            <a:off x="1163182" y="2658784"/>
            <a:ext cx="5399775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7A6AF1-8367-0741-2E56-23A46C054466}"/>
              </a:ext>
            </a:extLst>
          </p:cNvPr>
          <p:cNvSpPr txBox="1"/>
          <p:nvPr/>
        </p:nvSpPr>
        <p:spPr>
          <a:xfrm>
            <a:off x="8147181" y="477564"/>
            <a:ext cx="90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6954986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 txBox="1">
            <a:spLocks/>
          </p:cNvSpPr>
          <p:nvPr/>
        </p:nvSpPr>
        <p:spPr>
          <a:xfrm>
            <a:off x="1163182" y="963464"/>
            <a:ext cx="6841124" cy="300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 lang="fr-BE" sz="3200" dirty="0">
              <a:solidFill>
                <a:srgbClr val="FFFFFF"/>
              </a:solidFill>
            </a:endParaRPr>
          </a:p>
        </p:txBody>
      </p:sp>
      <p:sp>
        <p:nvSpPr>
          <p:cNvPr id="7" name="Shape 239"/>
          <p:cNvSpPr txBox="1">
            <a:spLocks/>
          </p:cNvSpPr>
          <p:nvPr/>
        </p:nvSpPr>
        <p:spPr>
          <a:xfrm>
            <a:off x="1163182" y="1510836"/>
            <a:ext cx="5399775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Shape 241"/>
          <p:cNvSpPr txBox="1">
            <a:spLocks/>
          </p:cNvSpPr>
          <p:nvPr/>
        </p:nvSpPr>
        <p:spPr>
          <a:xfrm>
            <a:off x="1163182" y="2900363"/>
            <a:ext cx="6841124" cy="116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fr-BE" sz="4800" b="1" dirty="0" err="1">
                <a:solidFill>
                  <a:schemeClr val="bg1"/>
                </a:solidFill>
              </a:rPr>
              <a:t>Contacten</a:t>
            </a:r>
            <a:endParaRPr lang="fr-BE" sz="4800" b="1" dirty="0">
              <a:solidFill>
                <a:schemeClr val="bg1"/>
              </a:solidFill>
            </a:endParaRPr>
          </a:p>
        </p:txBody>
      </p:sp>
      <p:sp>
        <p:nvSpPr>
          <p:cNvPr id="11" name="Shape 243"/>
          <p:cNvSpPr txBox="1">
            <a:spLocks/>
          </p:cNvSpPr>
          <p:nvPr/>
        </p:nvSpPr>
        <p:spPr>
          <a:xfrm>
            <a:off x="1163182" y="2658784"/>
            <a:ext cx="5399775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7A6AF1-8367-0741-2E56-23A46C054466}"/>
              </a:ext>
            </a:extLst>
          </p:cNvPr>
          <p:cNvSpPr txBox="1"/>
          <p:nvPr/>
        </p:nvSpPr>
        <p:spPr>
          <a:xfrm>
            <a:off x="8147181" y="477564"/>
            <a:ext cx="90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8362073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925142" y="375907"/>
            <a:ext cx="7398995" cy="4305559"/>
          </a:xfrm>
        </p:spPr>
        <p:txBody>
          <a:bodyPr numCol="2" spcCol="108000"/>
          <a:lstStyle/>
          <a:p>
            <a:pPr>
              <a:lnSpc>
                <a:spcPct val="150000"/>
              </a:lnSpc>
            </a:pPr>
            <a:r>
              <a:rPr lang="fr-BE" sz="2400" dirty="0" err="1">
                <a:solidFill>
                  <a:schemeClr val="bg1"/>
                </a:solidFill>
              </a:rPr>
              <a:t>Contactsgegevens</a:t>
            </a:r>
            <a:br>
              <a:rPr lang="fr-BE" sz="1800" b="1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fr-BE" sz="1800" b="1" dirty="0">
                <a:solidFill>
                  <a:schemeClr val="bg1"/>
                </a:solidFill>
                <a:latin typeface="Raleway" panose="020B0604020202020204" charset="0"/>
              </a:rPr>
              <a:t>No-show </a:t>
            </a:r>
            <a:r>
              <a:rPr lang="fr-BE" sz="1800" b="1" dirty="0" err="1">
                <a:solidFill>
                  <a:schemeClr val="bg1"/>
                </a:solidFill>
                <a:latin typeface="Raleway" panose="020B0604020202020204" charset="0"/>
              </a:rPr>
              <a:t>medische</a:t>
            </a:r>
            <a:r>
              <a:rPr lang="fr-BE" sz="1800" b="1" dirty="0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fr-BE" sz="1800" b="1" dirty="0" err="1">
                <a:solidFill>
                  <a:schemeClr val="bg1"/>
                </a:solidFill>
                <a:latin typeface="Raleway" panose="020B0604020202020204" charset="0"/>
              </a:rPr>
              <a:t>kosten</a:t>
            </a:r>
            <a:br>
              <a:rPr lang="fr-BE" sz="1800" b="1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  <a:t>medic@fedasil.be</a:t>
            </a:r>
            <a:br>
              <a:rPr lang="fr-BE" sz="1800" b="1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  <a:t>02/213,43,25 ou 02/213,43,00</a:t>
            </a:r>
            <a:b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  <a:t>(</a:t>
            </a:r>
            <a:r>
              <a:rPr lang="fr-BE" sz="1800" dirty="0" err="1">
                <a:solidFill>
                  <a:schemeClr val="bg1"/>
                </a:solidFill>
                <a:latin typeface="Raleway" panose="020B0604020202020204" charset="0"/>
              </a:rPr>
              <a:t>maandag</a:t>
            </a:r>
            <a: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fr-BE" sz="1800" dirty="0" err="1">
                <a:solidFill>
                  <a:schemeClr val="bg1"/>
                </a:solidFill>
                <a:latin typeface="Raleway" panose="020B0604020202020204" charset="0"/>
              </a:rPr>
              <a:t>tot</a:t>
            </a:r>
            <a: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fr-BE" sz="1800">
                <a:solidFill>
                  <a:schemeClr val="bg1"/>
                </a:solidFill>
                <a:latin typeface="Raleway" panose="020B0604020202020204" charset="0"/>
              </a:rPr>
              <a:t>vrijdag </a:t>
            </a:r>
            <a: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  <a:t>9u tem 12u</a:t>
            </a:r>
            <a:b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fr-BE" sz="1800" dirty="0" err="1">
                <a:solidFill>
                  <a:schemeClr val="bg1"/>
                </a:solidFill>
                <a:latin typeface="Raleway" panose="020B0604020202020204" charset="0"/>
              </a:rPr>
              <a:t>Adres</a:t>
            </a:r>
            <a: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  <a:t> </a:t>
            </a:r>
            <a:r>
              <a:rPr lang="fr-BE" sz="1800" dirty="0" err="1">
                <a:solidFill>
                  <a:schemeClr val="bg1"/>
                </a:solidFill>
                <a:latin typeface="Raleway" panose="020B0604020202020204" charset="0"/>
              </a:rPr>
              <a:t>facturatie</a:t>
            </a:r>
            <a: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  <a:t> no-show : </a:t>
            </a:r>
            <a:b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fr-BE" sz="1400" dirty="0" err="1">
                <a:solidFill>
                  <a:schemeClr val="bg1"/>
                </a:solidFill>
                <a:latin typeface="Raleway" panose="020B0604020202020204" charset="0"/>
              </a:rPr>
              <a:t>Fedasil</a:t>
            </a:r>
            <a:br>
              <a:rPr lang="fr-BE" sz="140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fr-BE" sz="1400" dirty="0">
                <a:solidFill>
                  <a:schemeClr val="bg1"/>
                </a:solidFill>
                <a:latin typeface="Raleway" panose="020B0604020202020204" charset="0"/>
              </a:rPr>
              <a:t>Dienst </a:t>
            </a:r>
            <a:r>
              <a:rPr lang="fr-BE" sz="1400" dirty="0" err="1">
                <a:solidFill>
                  <a:schemeClr val="bg1"/>
                </a:solidFill>
                <a:latin typeface="Raleway" panose="020B0604020202020204" charset="0"/>
              </a:rPr>
              <a:t>procesbeheer</a:t>
            </a:r>
            <a:r>
              <a:rPr lang="fr-BE" sz="1400" dirty="0">
                <a:solidFill>
                  <a:schemeClr val="bg1"/>
                </a:solidFill>
                <a:latin typeface="Raleway" panose="020B0604020202020204" charset="0"/>
              </a:rPr>
              <a:t> – </a:t>
            </a:r>
            <a:r>
              <a:rPr lang="fr-BE" sz="1400" dirty="0" err="1">
                <a:solidFill>
                  <a:schemeClr val="bg1"/>
                </a:solidFill>
                <a:latin typeface="Raleway" panose="020B0604020202020204" charset="0"/>
              </a:rPr>
              <a:t>facturatie</a:t>
            </a:r>
            <a:r>
              <a:rPr lang="fr-BE" sz="1400" dirty="0">
                <a:solidFill>
                  <a:schemeClr val="bg1"/>
                </a:solidFill>
                <a:latin typeface="Raleway" panose="020B0604020202020204" charset="0"/>
              </a:rPr>
              <a:t> no-show </a:t>
            </a:r>
            <a:br>
              <a:rPr lang="fr-BE" sz="140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fr-BE" sz="1400" dirty="0" err="1">
                <a:solidFill>
                  <a:schemeClr val="bg1"/>
                </a:solidFill>
                <a:latin typeface="Raleway" panose="020B0604020202020204" charset="0"/>
              </a:rPr>
              <a:t>kartuizersstraat</a:t>
            </a:r>
            <a:r>
              <a:rPr lang="fr-BE" sz="1400" dirty="0">
                <a:solidFill>
                  <a:schemeClr val="bg1"/>
                </a:solidFill>
                <a:latin typeface="Raleway" panose="020B0604020202020204" charset="0"/>
              </a:rPr>
              <a:t> 21– 1000 Brussels</a:t>
            </a:r>
            <a:br>
              <a:rPr lang="fr-BE" sz="18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fr-BE" sz="1200" dirty="0">
                <a:solidFill>
                  <a:schemeClr val="bg1"/>
                </a:solidFill>
                <a:latin typeface="Raleway" panose="020B0604020202020204" charset="0"/>
              </a:rPr>
            </a:br>
            <a:endParaRPr lang="fr-BE" sz="1200" dirty="0">
              <a:solidFill>
                <a:schemeClr val="bg1"/>
              </a:solidFill>
              <a:latin typeface="Raleway" panose="020B0604020202020204" charset="0"/>
            </a:endParaRPr>
          </a:p>
        </p:txBody>
      </p:sp>
      <p:sp>
        <p:nvSpPr>
          <p:cNvPr id="8" name="Shape 366"/>
          <p:cNvSpPr/>
          <p:nvPr/>
        </p:nvSpPr>
        <p:spPr>
          <a:xfrm>
            <a:off x="8038386" y="375907"/>
            <a:ext cx="798007" cy="72583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92905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66"/>
          <p:cNvSpPr/>
          <p:nvPr/>
        </p:nvSpPr>
        <p:spPr>
          <a:xfrm>
            <a:off x="8045990" y="434051"/>
            <a:ext cx="782600" cy="660023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CF192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" name="Shape 364"/>
          <p:cNvSpPr txBox="1">
            <a:spLocks/>
          </p:cNvSpPr>
          <p:nvPr/>
        </p:nvSpPr>
        <p:spPr>
          <a:xfrm>
            <a:off x="841637" y="1495174"/>
            <a:ext cx="4945275" cy="141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rPr lang="fr-BE" sz="9600" b="1" dirty="0" err="1">
                <a:solidFill>
                  <a:srgbClr val="CF192C"/>
                </a:solidFill>
                <a:latin typeface="Raleway ExtraBold" panose="020B0604020202020204" charset="0"/>
              </a:rPr>
              <a:t>Dank</a:t>
            </a:r>
            <a:r>
              <a:rPr lang="fr-BE" sz="9600" b="1" dirty="0">
                <a:solidFill>
                  <a:srgbClr val="CF192C"/>
                </a:solidFill>
                <a:latin typeface="Raleway ExtraBold" panose="020B0604020202020204" charset="0"/>
              </a:rPr>
              <a:t> u !</a:t>
            </a:r>
          </a:p>
        </p:txBody>
      </p:sp>
      <p:sp>
        <p:nvSpPr>
          <p:cNvPr id="4" name="Shape 365"/>
          <p:cNvSpPr txBox="1">
            <a:spLocks/>
          </p:cNvSpPr>
          <p:nvPr/>
        </p:nvSpPr>
        <p:spPr>
          <a:xfrm>
            <a:off x="841637" y="3035330"/>
            <a:ext cx="6967549" cy="144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fr-BE" sz="3600" b="1" dirty="0" err="1"/>
              <a:t>Vragen</a:t>
            </a:r>
            <a:r>
              <a:rPr lang="fr-BE" sz="3600" b="1" dirty="0"/>
              <a:t>?</a:t>
            </a: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fr-BE" dirty="0"/>
              <a:t>U kan me </a:t>
            </a:r>
            <a:r>
              <a:rPr lang="fr-BE" dirty="0" err="1"/>
              <a:t>contacteren</a:t>
            </a:r>
            <a:r>
              <a:rPr lang="fr-BE" dirty="0"/>
              <a:t> via </a:t>
            </a:r>
            <a:r>
              <a:rPr lang="fr-BE" dirty="0" err="1"/>
              <a:t>heloise.tholome@fedasil</a:t>
            </a:r>
            <a:r>
              <a:rPr lang="nl-NL" dirty="0"/>
              <a:t>.</a:t>
            </a:r>
            <a:r>
              <a:rPr lang="nl-NL" dirty="0" err="1"/>
              <a:t>be</a:t>
            </a:r>
            <a:r>
              <a:rPr lang="nl-NL" dirty="0"/>
              <a:t>.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110704118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8906224-289E-4F93-A83A-994454D09F74}"/>
              </a:ext>
            </a:extLst>
          </p:cNvPr>
          <p:cNvSpPr txBox="1"/>
          <p:nvPr/>
        </p:nvSpPr>
        <p:spPr>
          <a:xfrm>
            <a:off x="2286000" y="241786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73098CA-9EBC-0855-F0F3-64C6DB08758F}"/>
              </a:ext>
            </a:extLst>
          </p:cNvPr>
          <p:cNvSpPr txBox="1"/>
          <p:nvPr/>
        </p:nvSpPr>
        <p:spPr>
          <a:xfrm>
            <a:off x="1728788" y="3950494"/>
            <a:ext cx="5824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/>
              <a:t>Recht</a:t>
            </a:r>
            <a:r>
              <a:rPr lang="fr-BE" dirty="0"/>
              <a:t> op </a:t>
            </a:r>
            <a:r>
              <a:rPr lang="fr-BE" dirty="0" err="1"/>
              <a:t>medische</a:t>
            </a:r>
            <a:r>
              <a:rPr lang="fr-BE" dirty="0"/>
              <a:t> </a:t>
            </a:r>
            <a:r>
              <a:rPr lang="fr-BE" dirty="0" err="1"/>
              <a:t>begeleiding</a:t>
            </a:r>
            <a:r>
              <a:rPr lang="fr-BE" dirty="0"/>
              <a:t> </a:t>
            </a:r>
            <a:r>
              <a:rPr lang="fr-BE" dirty="0" err="1"/>
              <a:t>tijdens</a:t>
            </a:r>
            <a:r>
              <a:rPr lang="fr-BE" dirty="0"/>
              <a:t> de procedure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D023E5-5292-88F2-EB26-E5DE75FC150B}"/>
              </a:ext>
            </a:extLst>
          </p:cNvPr>
          <p:cNvSpPr txBox="1"/>
          <p:nvPr/>
        </p:nvSpPr>
        <p:spPr>
          <a:xfrm>
            <a:off x="666432" y="546675"/>
            <a:ext cx="7215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0" i="0" u="none" strike="noStrike" dirty="0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De procedure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voor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 het VIB</a:t>
            </a:r>
            <a:r>
              <a:rPr lang="fr-BE" b="0" i="0" dirty="0">
                <a:solidFill>
                  <a:srgbClr val="000000"/>
                </a:solidFill>
                <a:effectLst/>
                <a:latin typeface="Futura Bk BT"/>
              </a:rPr>
              <a:t>​</a:t>
            </a:r>
            <a:endParaRPr lang="fr-BE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420A7C3-564C-E8FF-EB20-E5644E8E48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38" t="36684" r="12832" b="14168"/>
          <a:stretch/>
        </p:blipFill>
        <p:spPr bwMode="auto">
          <a:xfrm>
            <a:off x="1908810" y="1400175"/>
            <a:ext cx="5326380" cy="2343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820061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id="{26A249AC-61C3-AE15-25EB-6D91634E9CE2}"/>
              </a:ext>
            </a:extLst>
          </p:cNvPr>
          <p:cNvSpPr txBox="1"/>
          <p:nvPr/>
        </p:nvSpPr>
        <p:spPr>
          <a:xfrm>
            <a:off x="685800" y="1448366"/>
            <a:ext cx="737235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Vanaf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het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doen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van het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verzoek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bij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DVZ</a:t>
            </a:r>
            <a:r>
              <a:rPr lang="en-US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Tijdens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CF182C"/>
                </a:solidFill>
                <a:effectLst/>
                <a:latin typeface="Arial MT"/>
              </a:rPr>
              <a:t>de </a:t>
            </a:r>
            <a:r>
              <a:rPr lang="nl-BE" b="0" i="0" u="none" strike="noStrike" dirty="0">
                <a:solidFill>
                  <a:srgbClr val="CF182C"/>
                </a:solidFill>
                <a:effectLst/>
                <a:latin typeface="Arial MT"/>
              </a:rPr>
              <a:t>volledige</a:t>
            </a:r>
            <a:r>
              <a:rPr lang="en-US" b="0" i="0" u="none" strike="noStrike" dirty="0">
                <a:solidFill>
                  <a:srgbClr val="CF182C"/>
                </a:solidFill>
                <a:effectLst/>
                <a:latin typeface="Arial MT"/>
              </a:rPr>
              <a:t> </a:t>
            </a:r>
            <a:r>
              <a:rPr lang="nl-BE" b="0" i="0" u="none" strike="noStrike" dirty="0">
                <a:solidFill>
                  <a:srgbClr val="CF182C"/>
                </a:solidFill>
                <a:effectLst/>
                <a:latin typeface="Arial MT"/>
              </a:rPr>
              <a:t>asiel</a:t>
            </a:r>
            <a:r>
              <a:rPr lang="en-US" b="0" i="0" u="none" strike="noStrike" dirty="0">
                <a:solidFill>
                  <a:srgbClr val="CF182C"/>
                </a:solidFill>
                <a:effectLst/>
                <a:latin typeface="Arial MT"/>
              </a:rPr>
              <a:t>proc</a:t>
            </a:r>
            <a:r>
              <a:rPr lang="nl-BE" b="0" i="0" u="none" strike="noStrike" dirty="0">
                <a:solidFill>
                  <a:srgbClr val="CF182C"/>
                </a:solidFill>
                <a:effectLst/>
                <a:latin typeface="Arial MT"/>
              </a:rPr>
              <a:t>e</a:t>
            </a:r>
            <a:r>
              <a:rPr lang="en-US" b="0" i="0" u="none" strike="noStrike" dirty="0">
                <a:solidFill>
                  <a:srgbClr val="CF182C"/>
                </a:solidFill>
                <a:effectLst/>
                <a:latin typeface="Arial MT"/>
              </a:rPr>
              <a:t>dure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 MT"/>
              </a:rPr>
              <a:t>(DVZ, CGVS, RVV):</a:t>
            </a:r>
            <a:r>
              <a:rPr lang="en-US" b="0" i="0" dirty="0">
                <a:solidFill>
                  <a:srgbClr val="7F7F7F"/>
                </a:solidFill>
                <a:effectLst/>
                <a:latin typeface="Arial MT"/>
              </a:rPr>
              <a:t>​</a:t>
            </a:r>
            <a:endParaRPr lang="en-US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fr-BE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HETZIJ tot </a:t>
            </a:r>
            <a:r>
              <a:rPr lang="nl-BE" b="0" i="0" u="none" strike="noStrike" dirty="0">
                <a:solidFill>
                  <a:srgbClr val="000000"/>
                </a:solidFill>
                <a:effectLst/>
                <a:latin typeface="Arial MT"/>
              </a:rPr>
              <a:t>een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 MT"/>
              </a:rPr>
              <a:t> 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 MT"/>
              </a:rPr>
              <a:t>positi</a:t>
            </a:r>
            <a:r>
              <a:rPr lang="nl-BE" b="0" i="0" u="none" strike="noStrike" dirty="0">
                <a:solidFill>
                  <a:srgbClr val="FF0000"/>
                </a:solidFill>
                <a:effectLst/>
                <a:latin typeface="Arial MT"/>
              </a:rPr>
              <a:t>e</a:t>
            </a:r>
            <a:r>
              <a:rPr lang="en-US" b="0" i="0" u="none" strike="noStrike" dirty="0" err="1">
                <a:solidFill>
                  <a:srgbClr val="FF0000"/>
                </a:solidFill>
                <a:effectLst/>
                <a:latin typeface="Arial MT"/>
              </a:rPr>
              <a:t>ve</a:t>
            </a:r>
            <a:r>
              <a:rPr lang="nl-BE" b="0" i="0" u="none" strike="noStrike" dirty="0">
                <a:solidFill>
                  <a:srgbClr val="FF0000"/>
                </a:solidFill>
                <a:effectLst/>
                <a:latin typeface="Arial MT"/>
              </a:rPr>
              <a:t> beslissing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 MT"/>
              </a:rPr>
              <a:t>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 MT"/>
              </a:rPr>
              <a:t>(</a:t>
            </a:r>
            <a:r>
              <a:rPr lang="nl-BE" b="0" i="0" u="none" strike="noStrike" dirty="0">
                <a:solidFill>
                  <a:srgbClr val="000000"/>
                </a:solidFill>
                <a:effectLst/>
                <a:latin typeface="Arial MT"/>
              </a:rPr>
              <a:t>status vluchteling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 MT"/>
              </a:rPr>
              <a:t>/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 MT"/>
              </a:rPr>
              <a:t>subsidiaire</a:t>
            </a:r>
            <a:r>
              <a:rPr lang="nl-BE" b="0" i="0" u="none" strike="noStrike" dirty="0">
                <a:solidFill>
                  <a:srgbClr val="000000"/>
                </a:solidFill>
                <a:effectLst/>
                <a:latin typeface="Arial MT"/>
              </a:rPr>
              <a:t> bescherming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 MT"/>
              </a:rPr>
              <a:t> +</a:t>
            </a:r>
            <a:r>
              <a:rPr lang="en-US" b="0" i="0" dirty="0">
                <a:solidFill>
                  <a:srgbClr val="7F7F7F"/>
                </a:solidFill>
                <a:effectLst/>
                <a:latin typeface="Arial MT"/>
              </a:rPr>
              <a:t>​</a:t>
            </a:r>
            <a:endParaRPr lang="en-US" b="0" i="0" dirty="0">
              <a:solidFill>
                <a:srgbClr val="7F7F7F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BE" b="0" i="0" u="none" strike="noStrike" dirty="0">
                <a:solidFill>
                  <a:srgbClr val="000000"/>
                </a:solidFill>
                <a:effectLst/>
                <a:latin typeface="Arial MT"/>
              </a:rPr>
              <a:t>Machtiging tot verblijf van meer dan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 MT"/>
              </a:rPr>
              <a:t> 3 m</a:t>
            </a:r>
            <a:r>
              <a:rPr lang="nl-BE" b="0" i="0" u="none" strike="noStrike" dirty="0" err="1">
                <a:solidFill>
                  <a:srgbClr val="000000"/>
                </a:solidFill>
                <a:effectLst/>
                <a:latin typeface="Arial MT"/>
              </a:rPr>
              <a:t>aand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 MT"/>
              </a:rPr>
              <a:t>) </a:t>
            </a:r>
            <a:r>
              <a:rPr lang="en-US" b="0" i="0" dirty="0">
                <a:solidFill>
                  <a:srgbClr val="7F7F7F"/>
                </a:solidFill>
                <a:effectLst/>
                <a:latin typeface="Arial MT"/>
              </a:rPr>
              <a:t>​</a:t>
            </a:r>
            <a:endParaRPr lang="en-US" b="0" i="0" dirty="0">
              <a:solidFill>
                <a:srgbClr val="7F7F7F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HETZIJ tot </a:t>
            </a:r>
            <a:r>
              <a:rPr lang="nl-BE" b="0" i="0" u="none" strike="noStrike" dirty="0">
                <a:solidFill>
                  <a:srgbClr val="FF0000"/>
                </a:solidFill>
                <a:effectLst/>
                <a:latin typeface="Arial MT"/>
              </a:rPr>
              <a:t>verstrijken van de termijn van het bevel om het grondgebied te verlaten</a:t>
            </a:r>
            <a:r>
              <a:rPr lang="en-US" b="0" i="0" u="none" strike="noStrike" dirty="0">
                <a:solidFill>
                  <a:srgbClr val="FF0000"/>
                </a:solidFill>
                <a:effectLst/>
                <a:latin typeface="Arial MT"/>
              </a:rPr>
              <a:t> </a:t>
            </a:r>
            <a:r>
              <a:rPr lang="nl-BE" b="0" i="0" u="none" strike="noStrike" dirty="0">
                <a:solidFill>
                  <a:srgbClr val="000000"/>
                </a:solidFill>
                <a:effectLst/>
                <a:latin typeface="Arial MT"/>
              </a:rPr>
              <a:t>betekend na een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 MT"/>
              </a:rPr>
              <a:t> n</a:t>
            </a:r>
            <a:r>
              <a:rPr lang="nl-BE" b="0" i="0" u="none" strike="noStrike" dirty="0">
                <a:solidFill>
                  <a:srgbClr val="000000"/>
                </a:solidFill>
                <a:effectLst/>
                <a:latin typeface="Arial MT"/>
              </a:rPr>
              <a:t>e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 MT"/>
              </a:rPr>
              <a:t>gati</a:t>
            </a:r>
            <a:r>
              <a:rPr lang="nl-BE" b="0" i="0" u="none" strike="noStrike" dirty="0">
                <a:solidFill>
                  <a:srgbClr val="000000"/>
                </a:solidFill>
                <a:effectLst/>
                <a:latin typeface="Arial MT"/>
              </a:rPr>
              <a:t>e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 MT"/>
              </a:rPr>
              <a:t>ve</a:t>
            </a:r>
            <a:r>
              <a:rPr lang="nl-BE" b="0" i="0" u="none" strike="noStrike" dirty="0">
                <a:solidFill>
                  <a:srgbClr val="000000"/>
                </a:solidFill>
                <a:effectLst/>
                <a:latin typeface="Arial MT"/>
              </a:rPr>
              <a:t> beslissing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 MT"/>
              </a:rPr>
              <a:t> </a:t>
            </a:r>
            <a:r>
              <a:rPr lang="en-US" b="0" i="0" dirty="0">
                <a:solidFill>
                  <a:srgbClr val="7F7F7F"/>
                </a:solidFill>
                <a:effectLst/>
                <a:latin typeface="Arial MT"/>
              </a:rPr>
              <a:t>​</a:t>
            </a:r>
            <a:endParaRPr lang="en-US" b="0" i="0" dirty="0">
              <a:solidFill>
                <a:srgbClr val="7F7F7F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66609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238"/>
          <p:cNvSpPr txBox="1">
            <a:spLocks/>
          </p:cNvSpPr>
          <p:nvPr/>
        </p:nvSpPr>
        <p:spPr>
          <a:xfrm>
            <a:off x="1163182" y="963464"/>
            <a:ext cx="6841124" cy="300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 b="0" i="0" u="none" strike="noStrike" cap="none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800"/>
              <a:buFont typeface="Raleway ExtraBold"/>
              <a:buNone/>
              <a:defRPr sz="5800">
                <a:solidFill>
                  <a:srgbClr val="43434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 lang="fr-BE" sz="3200" dirty="0">
              <a:solidFill>
                <a:srgbClr val="FFFFFF"/>
              </a:solidFill>
            </a:endParaRPr>
          </a:p>
        </p:txBody>
      </p:sp>
      <p:sp>
        <p:nvSpPr>
          <p:cNvPr id="7" name="Shape 239"/>
          <p:cNvSpPr txBox="1">
            <a:spLocks/>
          </p:cNvSpPr>
          <p:nvPr/>
        </p:nvSpPr>
        <p:spPr>
          <a:xfrm>
            <a:off x="1163182" y="1510836"/>
            <a:ext cx="5399775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Shape 241"/>
          <p:cNvSpPr txBox="1">
            <a:spLocks/>
          </p:cNvSpPr>
          <p:nvPr/>
        </p:nvSpPr>
        <p:spPr>
          <a:xfrm>
            <a:off x="1163182" y="2900363"/>
            <a:ext cx="7423606" cy="116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r>
              <a:rPr lang="fr-BE" sz="4800" b="1" dirty="0" err="1">
                <a:solidFill>
                  <a:schemeClr val="bg1"/>
                </a:solidFill>
              </a:rPr>
              <a:t>Waar</a:t>
            </a:r>
            <a:r>
              <a:rPr lang="fr-BE" sz="4800" b="1" dirty="0">
                <a:solidFill>
                  <a:schemeClr val="bg1"/>
                </a:solidFill>
              </a:rPr>
              <a:t> </a:t>
            </a:r>
            <a:r>
              <a:rPr lang="fr-BE" sz="4800" b="1" dirty="0" err="1">
                <a:solidFill>
                  <a:schemeClr val="bg1"/>
                </a:solidFill>
              </a:rPr>
              <a:t>wordt</a:t>
            </a:r>
            <a:r>
              <a:rPr lang="fr-BE" sz="4800" b="1" dirty="0">
                <a:solidFill>
                  <a:schemeClr val="bg1"/>
                </a:solidFill>
              </a:rPr>
              <a:t> de </a:t>
            </a:r>
            <a:r>
              <a:rPr lang="fr-BE" sz="4800" b="1" dirty="0" err="1">
                <a:solidFill>
                  <a:schemeClr val="bg1"/>
                </a:solidFill>
              </a:rPr>
              <a:t>materiële</a:t>
            </a:r>
            <a:r>
              <a:rPr lang="fr-BE" sz="4800" b="1" dirty="0">
                <a:solidFill>
                  <a:schemeClr val="bg1"/>
                </a:solidFill>
              </a:rPr>
              <a:t> </a:t>
            </a:r>
            <a:r>
              <a:rPr lang="fr-BE" sz="4800" b="1" dirty="0" err="1">
                <a:solidFill>
                  <a:schemeClr val="bg1"/>
                </a:solidFill>
              </a:rPr>
              <a:t>hulp</a:t>
            </a:r>
            <a:r>
              <a:rPr lang="fr-BE" sz="4800" b="1" dirty="0">
                <a:solidFill>
                  <a:schemeClr val="bg1"/>
                </a:solidFill>
              </a:rPr>
              <a:t> </a:t>
            </a:r>
            <a:r>
              <a:rPr lang="fr-BE" sz="4800" b="1" dirty="0" err="1">
                <a:solidFill>
                  <a:schemeClr val="bg1"/>
                </a:solidFill>
              </a:rPr>
              <a:t>toegekend</a:t>
            </a:r>
            <a:endParaRPr lang="fr-BE" sz="4800" b="1" dirty="0">
              <a:solidFill>
                <a:schemeClr val="bg1"/>
              </a:solidFill>
            </a:endParaRPr>
          </a:p>
        </p:txBody>
      </p:sp>
      <p:sp>
        <p:nvSpPr>
          <p:cNvPr id="11" name="Shape 243"/>
          <p:cNvSpPr txBox="1">
            <a:spLocks/>
          </p:cNvSpPr>
          <p:nvPr/>
        </p:nvSpPr>
        <p:spPr>
          <a:xfrm>
            <a:off x="1163182" y="2658784"/>
            <a:ext cx="5399775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600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●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○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aleway Light"/>
              <a:buChar char="■"/>
              <a:defRPr sz="1800" b="0" i="0" u="none" strike="noStrike" cap="none">
                <a:solidFill>
                  <a:srgbClr val="666666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>
              <a:buNone/>
            </a:pP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27A6AF1-8367-0741-2E56-23A46C054466}"/>
              </a:ext>
            </a:extLst>
          </p:cNvPr>
          <p:cNvSpPr txBox="1"/>
          <p:nvPr/>
        </p:nvSpPr>
        <p:spPr>
          <a:xfrm>
            <a:off x="8147181" y="477564"/>
            <a:ext cx="90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7644077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21780937-36A5-D88A-05AB-835E9617FC30}"/>
              </a:ext>
            </a:extLst>
          </p:cNvPr>
          <p:cNvSpPr txBox="1"/>
          <p:nvPr/>
        </p:nvSpPr>
        <p:spPr>
          <a:xfrm>
            <a:off x="650081" y="1663809"/>
            <a:ext cx="79224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endParaRPr lang="fr-FR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Fedasil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kent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principe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voor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elke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VIB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een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verplicht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plaats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van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inschrijving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fr-FR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aanmedlcentrum</a:t>
            </a:r>
            <a:r>
              <a:rPr lang="fr-FR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Opvangstructuur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endParaRPr lang="fr-FR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no-show (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materiële hulp beperkt tot medische begeleiding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fr-FR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18E37A9-8962-5AD9-4380-3D03DABA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2488407"/>
            <a:ext cx="2749557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66E37BB-8A07-B9D5-FB6D-6D49D8D52AB9}"/>
              </a:ext>
            </a:extLst>
          </p:cNvPr>
          <p:cNvSpPr txBox="1"/>
          <p:nvPr/>
        </p:nvSpPr>
        <p:spPr>
          <a:xfrm>
            <a:off x="764381" y="614363"/>
            <a:ext cx="5664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0" i="0" dirty="0" err="1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Verplichte</a:t>
            </a:r>
            <a:r>
              <a:rPr lang="fr-FR" sz="2000" b="0" i="0" dirty="0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 </a:t>
            </a:r>
            <a:r>
              <a:rPr lang="fr-FR" sz="2000" b="0" i="0" dirty="0" err="1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plaats</a:t>
            </a:r>
            <a:r>
              <a:rPr lang="fr-FR" sz="2000" b="0" i="0" dirty="0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 van </a:t>
            </a:r>
            <a:r>
              <a:rPr lang="fr-FR" sz="2000" b="0" i="0" dirty="0" err="1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inschrijving</a:t>
            </a:r>
            <a:r>
              <a:rPr lang="fr-FR" sz="2000" b="0" i="0" dirty="0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 – code 207</a:t>
            </a:r>
            <a:endParaRPr lang="fr-BE" sz="2000" dirty="0">
              <a:highlight>
                <a:srgbClr val="D9D9D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4109223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DE09806-5E7D-0C60-8B99-5DEA3B9F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894" y="1001743"/>
            <a:ext cx="4894882" cy="356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90FC470-EB01-51A3-5DAD-25DC0684E6D6}"/>
              </a:ext>
            </a:extLst>
          </p:cNvPr>
          <p:cNvSpPr txBox="1"/>
          <p:nvPr/>
        </p:nvSpPr>
        <p:spPr>
          <a:xfrm>
            <a:off x="511001" y="514350"/>
            <a:ext cx="620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0" u="none" strike="noStrike" dirty="0" err="1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Verdeling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 van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Fedasil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opvangcentra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 </a:t>
            </a:r>
            <a:r>
              <a:rPr lang="en-US" sz="1800" i="0" u="none" strike="noStrike" dirty="0" err="1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en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 partners</a:t>
            </a:r>
            <a:endParaRPr lang="fr-BE" sz="1800" dirty="0">
              <a:highlight>
                <a:srgbClr val="D9D9D9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6276400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B27E2A9-898A-A0C3-AE6F-E28213E1F0E6}"/>
              </a:ext>
            </a:extLst>
          </p:cNvPr>
          <p:cNvSpPr txBox="1"/>
          <p:nvPr/>
        </p:nvSpPr>
        <p:spPr>
          <a:xfrm>
            <a:off x="778669" y="1556088"/>
            <a:ext cx="67437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Verzoeker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om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internationale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bescherming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die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niet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een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opvangstructuur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verblijft</a:t>
            </a:r>
            <a:r>
              <a:rPr lang="en-US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fr-FR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medische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hulp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blijft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gewaarborgd</a:t>
            </a:r>
            <a:r>
              <a:rPr lang="en-US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fr-FR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&gt;10.000 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verzoekers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no-show met procedure (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cijfers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februari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2022)</a:t>
            </a:r>
            <a:r>
              <a:rPr lang="en-US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fr-FR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Samenwerking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met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meer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dan 1000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zorgverstrekkers</a:t>
            </a:r>
            <a:r>
              <a:rPr lang="en-US" b="0" i="0" dirty="0">
                <a:solidFill>
                  <a:srgbClr val="7F7F7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fr-FR" b="0" i="0" dirty="0">
              <a:solidFill>
                <a:srgbClr val="7F7F7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ECFCFAB-1531-8B15-F7DD-0DCC885FB3DA}"/>
              </a:ext>
            </a:extLst>
          </p:cNvPr>
          <p:cNvSpPr txBox="1"/>
          <p:nvPr/>
        </p:nvSpPr>
        <p:spPr>
          <a:xfrm>
            <a:off x="650081" y="571499"/>
            <a:ext cx="674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0" i="0" dirty="0">
                <a:solidFill>
                  <a:srgbClr val="000000"/>
                </a:solidFill>
                <a:effectLst/>
                <a:highlight>
                  <a:srgbClr val="D9D9D9"/>
                </a:highlight>
                <a:latin typeface="Futura Bk BT"/>
              </a:rPr>
              <a:t>VIB « no-show »</a:t>
            </a:r>
            <a:endParaRPr lang="fr-BE" sz="1800" dirty="0">
              <a:highlight>
                <a:srgbClr val="D9D9D9"/>
              </a:highlight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9B002224-78AA-15F4-EC12-1D4A3094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506" y="2967037"/>
            <a:ext cx="25527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360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plate">
  <a:themeElements>
    <a:clrScheme name="Fedasil huisstijl">
      <a:dk1>
        <a:srgbClr val="7F7F7F"/>
      </a:dk1>
      <a:lt1>
        <a:srgbClr val="FFFFFF"/>
      </a:lt1>
      <a:dk2>
        <a:srgbClr val="B7B7B7"/>
      </a:dk2>
      <a:lt2>
        <a:srgbClr val="E0E0E0"/>
      </a:lt2>
      <a:accent1>
        <a:srgbClr val="CF192C"/>
      </a:accent1>
      <a:accent2>
        <a:srgbClr val="E84454"/>
      </a:accent2>
      <a:accent3>
        <a:srgbClr val="F5B4BA"/>
      </a:accent3>
      <a:accent4>
        <a:srgbClr val="FAD9DC"/>
      </a:accent4>
      <a:accent5>
        <a:srgbClr val="666666"/>
      </a:accent5>
      <a:accent6>
        <a:srgbClr val="B7B7B7"/>
      </a:accent6>
      <a:hlink>
        <a:srgbClr val="707070"/>
      </a:hlink>
      <a:folHlink>
        <a:srgbClr val="38383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630</Words>
  <Application>Microsoft Office PowerPoint</Application>
  <PresentationFormat>Affichage à l'écran (16:9)</PresentationFormat>
  <Paragraphs>112</Paragraphs>
  <Slides>32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4" baseType="lpstr">
      <vt:lpstr>Wingdings</vt:lpstr>
      <vt:lpstr>Raleway ExtraBold</vt:lpstr>
      <vt:lpstr>Segoe UI</vt:lpstr>
      <vt:lpstr>Arial</vt:lpstr>
      <vt:lpstr>Arial MT</vt:lpstr>
      <vt:lpstr>Helv</vt:lpstr>
      <vt:lpstr>Symbol</vt:lpstr>
      <vt:lpstr>Futura Bk BT</vt:lpstr>
      <vt:lpstr>Raleway Light</vt:lpstr>
      <vt:lpstr>Times New Roman</vt:lpstr>
      <vt:lpstr>Raleway</vt:lpstr>
      <vt:lpstr>Template</vt:lpstr>
      <vt:lpstr>Informatiesessie – Digitale aanvraag requisitorium medische zorgen</vt:lpstr>
      <vt:lpstr>Agenda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 verbeteringen</vt:lpstr>
      <vt:lpstr>Project Fedasil - HZIV</vt:lpstr>
      <vt:lpstr>Présentation PowerPoint</vt:lpstr>
      <vt:lpstr>Contactsgegevens No-show medische kosten medic@fedasil.be 02/213,43,25 ou 02/213,43,00 (maandag tot vrijdag 9u tem 12u Adres facturatie no-show :  Fedasil Dienst procesbeheer – facturatie no-show  kartuizersstraat 21– 1000 Brussels             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 Clercq Marthe</dc:creator>
  <cp:lastModifiedBy>Heloise Tholome</cp:lastModifiedBy>
  <cp:revision>129</cp:revision>
  <dcterms:modified xsi:type="dcterms:W3CDTF">2023-03-21T11:19:46Z</dcterms:modified>
</cp:coreProperties>
</file>